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58" r:id="rId3"/>
    <p:sldId id="262" r:id="rId4"/>
    <p:sldId id="259" r:id="rId5"/>
    <p:sldId id="309" r:id="rId6"/>
    <p:sldId id="310" r:id="rId7"/>
    <p:sldId id="311" r:id="rId8"/>
    <p:sldId id="319" r:id="rId9"/>
    <p:sldId id="321" r:id="rId10"/>
    <p:sldId id="322" r:id="rId11"/>
    <p:sldId id="323" r:id="rId12"/>
    <p:sldId id="325" r:id="rId13"/>
    <p:sldId id="327" r:id="rId14"/>
    <p:sldId id="326" r:id="rId15"/>
    <p:sldId id="328" r:id="rId16"/>
    <p:sldId id="329" r:id="rId17"/>
    <p:sldId id="330" r:id="rId18"/>
    <p:sldId id="331" r:id="rId19"/>
    <p:sldId id="332" r:id="rId20"/>
    <p:sldId id="333" r:id="rId21"/>
    <p:sldId id="346" r:id="rId22"/>
    <p:sldId id="335" r:id="rId23"/>
    <p:sldId id="337" r:id="rId24"/>
    <p:sldId id="336" r:id="rId25"/>
    <p:sldId id="312" r:id="rId26"/>
    <p:sldId id="334" r:id="rId27"/>
    <p:sldId id="313" r:id="rId28"/>
    <p:sldId id="339" r:id="rId29"/>
    <p:sldId id="324" r:id="rId30"/>
    <p:sldId id="320" r:id="rId31"/>
    <p:sldId id="338" r:id="rId32"/>
    <p:sldId id="341" r:id="rId33"/>
    <p:sldId id="314" r:id="rId34"/>
    <p:sldId id="342" r:id="rId35"/>
    <p:sldId id="315" r:id="rId36"/>
    <p:sldId id="343" r:id="rId37"/>
    <p:sldId id="316" r:id="rId38"/>
    <p:sldId id="344" r:id="rId39"/>
    <p:sldId id="317" r:id="rId40"/>
    <p:sldId id="345" r:id="rId41"/>
    <p:sldId id="286" r:id="rId42"/>
    <p:sldId id="287" r:id="rId43"/>
    <p:sldId id="34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735"/>
    <a:srgbClr val="90DDF0"/>
    <a:srgbClr val="F1F505"/>
    <a:srgbClr val="41EAD4"/>
    <a:srgbClr val="FFC000"/>
    <a:srgbClr val="F7CE5B"/>
    <a:srgbClr val="136F63"/>
    <a:srgbClr val="D5053D"/>
    <a:srgbClr val="746230"/>
    <a:srgbClr val="49A1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26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8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7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2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7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39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7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2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06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4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0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46A7C-586E-4AA4-875A-8B9A5195DD52}" type="datetimeFigureOut">
              <a:rPr lang="en-US" smtClean="0"/>
              <a:t>7/7/2017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C2E26-1ED7-424A-8900-5750DA1682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199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A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77970" y="3336854"/>
            <a:ext cx="57107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spc="300" dirty="0" smtClean="0">
                <a:latin typeface="Tw Cen MT Condensed" panose="020B0606020104020203" pitchFamily="34" charset="0"/>
              </a:rPr>
              <a:t>PLEASE CLICK TO START THE PRESENTATION</a:t>
            </a:r>
            <a:endParaRPr lang="en-US" sz="2500" spc="300" dirty="0">
              <a:latin typeface="Tw Cen MT Condensed" panose="020B0606020104020203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3563749"/>
            <a:ext cx="6277970" cy="2897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32" y="2491989"/>
            <a:ext cx="2663898" cy="7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0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30" y="0"/>
            <a:ext cx="12190477" cy="68588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75882" y="295071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Open Sans Light" panose="020B0306030504020204" pitchFamily="34" charset="0"/>
                <a:ea typeface="Times New Roman" panose="02020603050405020304" pitchFamily="18" charset="0"/>
              </a:rPr>
              <a:t>Business Details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56719" y="295070"/>
            <a:ext cx="1425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Open Sans Light" panose="020B0306030504020204" pitchFamily="34" charset="0"/>
                <a:ea typeface="Times New Roman" panose="02020603050405020304" pitchFamily="18" charset="0"/>
              </a:rPr>
              <a:t>Coupons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85906" y="295070"/>
            <a:ext cx="1138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</a:rPr>
              <a:t>Gallery</a:t>
            </a: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246115" y="295069"/>
            <a:ext cx="1267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</a:rPr>
              <a:t>Reviews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85906" y="2410030"/>
            <a:ext cx="2889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Reviews from connect.ae</a:t>
            </a:r>
          </a:p>
          <a:p>
            <a:pPr algn="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Reviews from aggregators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68439" y="1005961"/>
            <a:ext cx="263158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Description, logo,  opening hours, deep links, video, social media links</a:t>
            </a:r>
          </a:p>
          <a:p>
            <a:r>
              <a:rPr lang="en-US" sz="1600" dirty="0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Send email to company (mobile and web)</a:t>
            </a:r>
          </a:p>
          <a:p>
            <a:r>
              <a:rPr lang="en-US" sz="1600" dirty="0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Forward company details via SMS (mobile</a:t>
            </a:r>
            <a:r>
              <a:rPr lang="en-US" dirty="0" smtClean="0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)…</a:t>
            </a:r>
            <a:endParaRPr lang="en-US" dirty="0">
              <a:solidFill>
                <a:srgbClr val="00B0F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906951" y="1173734"/>
            <a:ext cx="233916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 Reviews</a:t>
            </a:r>
          </a:p>
          <a:p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Post Reviews</a:t>
            </a:r>
          </a:p>
          <a:p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Related searches</a:t>
            </a:r>
          </a:p>
          <a:p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Advertisement section</a:t>
            </a:r>
          </a:p>
        </p:txBody>
      </p:sp>
      <p:sp>
        <p:nvSpPr>
          <p:cNvPr id="18" name="Oval 17"/>
          <p:cNvSpPr/>
          <p:nvPr/>
        </p:nvSpPr>
        <p:spPr>
          <a:xfrm>
            <a:off x="5394856" y="4772089"/>
            <a:ext cx="1068955" cy="1068955"/>
          </a:xfrm>
          <a:prstGeom prst="ellipse">
            <a:avLst/>
          </a:prstGeom>
          <a:noFill/>
          <a:ln>
            <a:solidFill>
              <a:srgbClr val="00B9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786505" y="5134779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9</a:t>
            </a:r>
            <a:endParaRPr lang="en-US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52441" y="4926975"/>
            <a:ext cx="1561249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600" dirty="0" smtClean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 Bar</a:t>
            </a:r>
            <a:endParaRPr lang="en-US" sz="2600" dirty="0">
              <a:solidFill>
                <a:srgbClr val="00B9A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5934" y="3000352"/>
            <a:ext cx="166255" cy="1662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73591" y="2948746"/>
            <a:ext cx="166255" cy="1662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04302" y="2973233"/>
            <a:ext cx="166255" cy="1662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1525196" y="2992142"/>
            <a:ext cx="166255" cy="1662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8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630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40454" y="758711"/>
            <a:ext cx="1885338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400" dirty="0">
                <a:solidFill>
                  <a:srgbClr val="FF617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 </a:t>
            </a:r>
            <a:r>
              <a:rPr lang="en-US" sz="2400" dirty="0" smtClean="0">
                <a:solidFill>
                  <a:srgbClr val="FF617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 Features</a:t>
            </a:r>
            <a:endParaRPr lang="en-US" sz="2400" dirty="0">
              <a:solidFill>
                <a:srgbClr val="FF6178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4884" y="693435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617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</a:t>
            </a:r>
            <a:endParaRPr lang="en-US" sz="4800" b="1" dirty="0">
              <a:solidFill>
                <a:srgbClr val="FF617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320839" y="560689"/>
            <a:ext cx="1068955" cy="1068955"/>
          </a:xfrm>
          <a:prstGeom prst="ellipse">
            <a:avLst/>
          </a:prstGeom>
          <a:noFill/>
          <a:ln>
            <a:solidFill>
              <a:srgbClr val="FF6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56343" y="787389"/>
            <a:ext cx="256123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617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 dynamic search results (</a:t>
            </a:r>
            <a:r>
              <a:rPr lang="en-US" sz="1600" dirty="0" smtClean="0">
                <a:solidFill>
                  <a:srgbClr val="FF617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ref: </a:t>
            </a:r>
            <a:r>
              <a:rPr lang="en-US" sz="1600" dirty="0">
                <a:solidFill>
                  <a:srgbClr val="FF617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connect.ae</a:t>
            </a:r>
            <a:r>
              <a:rPr lang="en-US" dirty="0">
                <a:solidFill>
                  <a:srgbClr val="FF6178"/>
                </a:solidFill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6685795" y="2067499"/>
            <a:ext cx="3056585" cy="103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Magnifying Glass: Directs to the search results page (results from internal source</a:t>
            </a:r>
            <a:r>
              <a:rPr lang="en-US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52599" y="4650708"/>
            <a:ext cx="2702904" cy="1027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solidFill>
                  <a:srgbClr val="3D9F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Clock:  use previous search result for the keyword in use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22449" y="5468216"/>
            <a:ext cx="3052627" cy="1027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sz="1600" dirty="0">
                <a:solidFill>
                  <a:srgbClr val="FF617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POI: Directs to map </a:t>
            </a:r>
          </a:p>
          <a:p>
            <a:pPr>
              <a:lnSpc>
                <a:spcPts val="2500"/>
              </a:lnSpc>
            </a:pPr>
            <a:r>
              <a:rPr lang="en-US" sz="1600" i="1" dirty="0">
                <a:solidFill>
                  <a:srgbClr val="FF617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 tablets and mobiles, results based on location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34861" y="2486530"/>
            <a:ext cx="38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11</a:t>
            </a:r>
            <a:endParaRPr lang="en-US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647159" y="3194281"/>
            <a:ext cx="1068955" cy="1068955"/>
          </a:xfrm>
          <a:prstGeom prst="ellipse">
            <a:avLst/>
          </a:prstGeom>
          <a:noFill/>
          <a:ln>
            <a:solidFill>
              <a:srgbClr val="99D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194711" y="3681163"/>
            <a:ext cx="2739362" cy="706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1600" dirty="0">
                <a:solidFill>
                  <a:srgbClr val="99D1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Briefcase: Directs to the company profile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33982" y="3313259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99D19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12</a:t>
            </a:r>
            <a:endParaRPr lang="en-US" sz="4800" b="1" dirty="0">
              <a:solidFill>
                <a:srgbClr val="99D19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95454" y="6223731"/>
            <a:ext cx="38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13</a:t>
            </a:r>
            <a:endParaRPr lang="en-US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5125792" y="3599275"/>
            <a:ext cx="0" cy="20735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6616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254581" y="811370"/>
            <a:ext cx="1326524" cy="1326524"/>
            <a:chOff x="4855334" y="618187"/>
            <a:chExt cx="1326524" cy="1326524"/>
          </a:xfrm>
        </p:grpSpPr>
        <p:sp>
          <p:nvSpPr>
            <p:cNvPr id="5" name="Oval 4"/>
            <p:cNvSpPr/>
            <p:nvPr/>
          </p:nvSpPr>
          <p:spPr>
            <a:xfrm>
              <a:off x="4945487" y="708338"/>
              <a:ext cx="1146220" cy="1146220"/>
            </a:xfrm>
            <a:prstGeom prst="ellipse">
              <a:avLst/>
            </a:prstGeom>
            <a:noFill/>
            <a:ln>
              <a:solidFill>
                <a:srgbClr val="00B9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855334" y="618187"/>
              <a:ext cx="1326524" cy="1326524"/>
            </a:xfrm>
            <a:prstGeom prst="ellipse">
              <a:avLst/>
            </a:prstGeom>
            <a:noFill/>
            <a:ln>
              <a:solidFill>
                <a:srgbClr val="00B9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0"/>
            <a:ext cx="12192000" cy="3425104"/>
            <a:chOff x="0" y="0"/>
            <a:chExt cx="12192000" cy="342510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917843" y="0"/>
              <a:ext cx="0" cy="811370"/>
            </a:xfrm>
            <a:prstGeom prst="line">
              <a:avLst/>
            </a:prstGeom>
            <a:ln>
              <a:solidFill>
                <a:srgbClr val="00B9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1"/>
              <a:endCxn id="10" idx="3"/>
            </p:cNvCxnSpPr>
            <p:nvPr/>
          </p:nvCxnSpPr>
          <p:spPr>
            <a:xfrm>
              <a:off x="0" y="3425104"/>
              <a:ext cx="12192000" cy="0"/>
            </a:xfrm>
            <a:prstGeom prst="line">
              <a:avLst/>
            </a:prstGeom>
            <a:ln>
              <a:solidFill>
                <a:srgbClr val="00B9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917843" y="2137894"/>
              <a:ext cx="0" cy="1287210"/>
            </a:xfrm>
            <a:prstGeom prst="line">
              <a:avLst/>
            </a:prstGeom>
            <a:ln>
              <a:solidFill>
                <a:srgbClr val="00B9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Image result for search page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961" y="780981"/>
            <a:ext cx="2147984" cy="126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5447156" y="1051495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14</a:t>
            </a:r>
            <a:endParaRPr lang="en-US" sz="4800" b="1" dirty="0">
              <a:solidFill>
                <a:srgbClr val="00B9A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15120" y="1059132"/>
            <a:ext cx="2101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 Results page </a:t>
            </a:r>
          </a:p>
        </p:txBody>
      </p:sp>
      <p:sp>
        <p:nvSpPr>
          <p:cNvPr id="20" name="Donut 19"/>
          <p:cNvSpPr/>
          <p:nvPr/>
        </p:nvSpPr>
        <p:spPr>
          <a:xfrm>
            <a:off x="1023582" y="3118029"/>
            <a:ext cx="614149" cy="614149"/>
          </a:xfrm>
          <a:prstGeom prst="donut">
            <a:avLst/>
          </a:prstGeom>
          <a:solidFill>
            <a:srgbClr val="00B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Donut 22"/>
          <p:cNvSpPr/>
          <p:nvPr/>
        </p:nvSpPr>
        <p:spPr>
          <a:xfrm>
            <a:off x="3823550" y="3117544"/>
            <a:ext cx="614149" cy="614149"/>
          </a:xfrm>
          <a:prstGeom prst="donut">
            <a:avLst/>
          </a:prstGeom>
          <a:solidFill>
            <a:srgbClr val="00B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7347863" y="3128358"/>
            <a:ext cx="614149" cy="614149"/>
          </a:xfrm>
          <a:prstGeom prst="donut">
            <a:avLst/>
          </a:prstGeom>
          <a:solidFill>
            <a:srgbClr val="00B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10147831" y="3127873"/>
            <a:ext cx="614149" cy="614149"/>
          </a:xfrm>
          <a:prstGeom prst="donut">
            <a:avLst/>
          </a:prstGeom>
          <a:solidFill>
            <a:srgbClr val="00B9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2540" y="3942170"/>
            <a:ext cx="2730382" cy="1347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Total results returned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 of 20 results page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map  with number tags (resizable)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02922" y="3941685"/>
            <a:ext cx="3102286" cy="1988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Sort by relevance, distance popularity ( like connect.ae)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filter by order online, kid friendly etc. (similar to YP.com)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Search results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32270" y="3941685"/>
            <a:ext cx="2730382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Sponsored results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Map fixed while scrolling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Sponsored advertisements on right panel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089714" y="3941684"/>
            <a:ext cx="2730382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Homepage header fixed while scrolling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Suggested keywords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B9A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Reset search filters and sorting to defaults</a:t>
            </a:r>
          </a:p>
        </p:txBody>
      </p:sp>
    </p:spTree>
    <p:extLst>
      <p:ext uri="{BB962C8B-B14F-4D97-AF65-F5344CB8AC3E}">
        <p14:creationId xmlns:p14="http://schemas.microsoft.com/office/powerpoint/2010/main" val="444072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cxnSp>
        <p:nvCxnSpPr>
          <p:cNvPr id="13" name="Straight Connector 12"/>
          <p:cNvCxnSpPr>
            <a:stCxn id="10" idx="1"/>
            <a:endCxn id="10" idx="3"/>
          </p:cNvCxnSpPr>
          <p:nvPr/>
        </p:nvCxnSpPr>
        <p:spPr>
          <a:xfrm>
            <a:off x="0" y="3425104"/>
            <a:ext cx="1219200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onut 19"/>
          <p:cNvSpPr/>
          <p:nvPr/>
        </p:nvSpPr>
        <p:spPr>
          <a:xfrm>
            <a:off x="1023582" y="3118029"/>
            <a:ext cx="614149" cy="614149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Donut 22"/>
          <p:cNvSpPr/>
          <p:nvPr/>
        </p:nvSpPr>
        <p:spPr>
          <a:xfrm>
            <a:off x="3823550" y="3117544"/>
            <a:ext cx="614149" cy="614149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7347863" y="3128358"/>
            <a:ext cx="614149" cy="614149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10147831" y="3127873"/>
            <a:ext cx="614149" cy="614149"/>
          </a:xfrm>
          <a:prstGeom prst="don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75701" y="1092332"/>
            <a:ext cx="32630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 </a:t>
            </a:r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Results Details (Individual Listing</a:t>
            </a:r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837525" y="1092334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15</a:t>
            </a:r>
            <a:endParaRPr lang="en-US" sz="4800" b="1" dirty="0">
              <a:solidFill>
                <a:schemeClr val="accent4">
                  <a:lumMod val="40000"/>
                  <a:lumOff val="6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644949" y="844570"/>
            <a:ext cx="1326524" cy="1326524"/>
            <a:chOff x="4855334" y="618187"/>
            <a:chExt cx="1326524" cy="1326524"/>
          </a:xfrm>
        </p:grpSpPr>
        <p:sp>
          <p:nvSpPr>
            <p:cNvPr id="32" name="Oval 31"/>
            <p:cNvSpPr/>
            <p:nvPr/>
          </p:nvSpPr>
          <p:spPr>
            <a:xfrm>
              <a:off x="4945487" y="708338"/>
              <a:ext cx="1146220" cy="1146220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855334" y="618187"/>
              <a:ext cx="1326524" cy="1326524"/>
            </a:xfrm>
            <a:prstGeom prst="ellipse">
              <a:avLst/>
            </a:prstGeom>
            <a:noFill/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158807" y="4028924"/>
            <a:ext cx="2957847" cy="1347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Thumbnail image, Social media links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Phone, fax &amp; address, Number on map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116654" y="4028439"/>
            <a:ext cx="2957847" cy="683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Hours of operation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Description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854891" y="3920842"/>
            <a:ext cx="3278970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Rating (connect.ae &amp; aggregator)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Website address and Menu, Order online (link), Order online (link)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032348" y="3920842"/>
            <a:ext cx="3159652" cy="1668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Categories (list)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Clicking on map number resizes and zooms the map with selected number and surrounding listings</a:t>
            </a:r>
          </a:p>
        </p:txBody>
      </p:sp>
    </p:spTree>
    <p:extLst>
      <p:ext uri="{BB962C8B-B14F-4D97-AF65-F5344CB8AC3E}">
        <p14:creationId xmlns:p14="http://schemas.microsoft.com/office/powerpoint/2010/main" val="1637551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" y="1173703"/>
            <a:ext cx="12175103" cy="685020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36537" y="4137142"/>
            <a:ext cx="196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88D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Registrations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432136" y="4179955"/>
            <a:ext cx="19550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DB8D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Directions to location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5612" y="2106184"/>
            <a:ext cx="19550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21BBB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Admin Dashboard</a:t>
            </a:r>
          </a:p>
        </p:txBody>
      </p:sp>
      <p:sp>
        <p:nvSpPr>
          <p:cNvPr id="7" name="Rectangle 6"/>
          <p:cNvSpPr/>
          <p:nvPr/>
        </p:nvSpPr>
        <p:spPr>
          <a:xfrm>
            <a:off x="6787001" y="4181825"/>
            <a:ext cx="1955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508AA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SEO Ready</a:t>
            </a:r>
            <a:endParaRPr lang="en-US" sz="2400" dirty="0">
              <a:solidFill>
                <a:srgbClr val="508AA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18155" y="1786340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088D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16</a:t>
            </a:r>
            <a:endParaRPr lang="en-US" sz="4800" b="1" dirty="0">
              <a:solidFill>
                <a:srgbClr val="088D6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84110" y="1653594"/>
            <a:ext cx="1068955" cy="1068955"/>
          </a:xfrm>
          <a:prstGeom prst="ellipse">
            <a:avLst/>
          </a:prstGeom>
          <a:noFill/>
          <a:ln>
            <a:solidFill>
              <a:srgbClr val="088D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53928" y="1921301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21BBB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18</a:t>
            </a:r>
            <a:endParaRPr lang="en-US" sz="4800" b="1" dirty="0">
              <a:solidFill>
                <a:srgbClr val="21BBB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619883" y="1788555"/>
            <a:ext cx="1068955" cy="1068955"/>
          </a:xfrm>
          <a:prstGeom prst="ellipse">
            <a:avLst/>
          </a:prstGeom>
          <a:noFill/>
          <a:ln>
            <a:solidFill>
              <a:srgbClr val="508A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88255" y="3250299"/>
            <a:ext cx="38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17</a:t>
            </a:r>
            <a:endParaRPr lang="en-US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287092" y="3237420"/>
            <a:ext cx="38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19</a:t>
            </a:r>
            <a:endParaRPr lang="en-US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5672" y="4999528"/>
            <a:ext cx="28642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88D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 </a:t>
            </a:r>
            <a:r>
              <a:rPr lang="en-US" sz="1600" dirty="0" smtClean="0">
                <a:solidFill>
                  <a:srgbClr val="088D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Registration </a:t>
            </a:r>
            <a:endParaRPr lang="en-US" sz="1600" dirty="0">
              <a:solidFill>
                <a:srgbClr val="088D6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88D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Advertisement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88D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Register via social media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46807" y="5013492"/>
            <a:ext cx="2581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B8D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Print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B8D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Route on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B8D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Directions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B8D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Map Coordinates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99410" y="5036525"/>
            <a:ext cx="380865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08BA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Breadcrumb</a:t>
            </a:r>
            <a:endParaRPr lang="en-US" sz="1600" dirty="0">
              <a:solidFill>
                <a:srgbClr val="508BA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08BA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 follow tags </a:t>
            </a:r>
            <a:endParaRPr lang="en-US" sz="1600" dirty="0" smtClean="0">
              <a:solidFill>
                <a:srgbClr val="508BA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08BA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Schema </a:t>
            </a:r>
            <a:r>
              <a:rPr lang="en-US" sz="1600" dirty="0">
                <a:solidFill>
                  <a:srgbClr val="508BA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tags </a:t>
            </a:r>
            <a:endParaRPr lang="en-US" sz="1600" dirty="0" smtClean="0">
              <a:solidFill>
                <a:srgbClr val="508BA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08BA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Human </a:t>
            </a:r>
            <a:r>
              <a:rPr lang="en-US" sz="1600" dirty="0">
                <a:solidFill>
                  <a:srgbClr val="508BA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readable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08BA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Static </a:t>
            </a:r>
            <a:r>
              <a:rPr lang="en-US" sz="1600" dirty="0">
                <a:solidFill>
                  <a:srgbClr val="508BA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 for category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08BA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update met tags </a:t>
            </a:r>
            <a:endParaRPr lang="en-US" sz="1600" dirty="0" smtClean="0">
              <a:solidFill>
                <a:srgbClr val="508BA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508BA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Responsive </a:t>
            </a:r>
            <a:r>
              <a:rPr lang="en-US" sz="1600" dirty="0">
                <a:solidFill>
                  <a:srgbClr val="508BA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911988" y="320744"/>
            <a:ext cx="32388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BBB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Screens for master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BBB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Screen for Users, categories, adverts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BBB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Advertisement Revenue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1BBB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28457083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1980"/>
            <a:ext cx="12175103" cy="685020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7722"/>
            <a:ext cx="5721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CMS FUNCTIONAL </a:t>
            </a:r>
            <a:r>
              <a:rPr lang="en-US" sz="4000" dirty="0" smtClean="0">
                <a:solidFill>
                  <a:prstClr val="white">
                    <a:lumMod val="75000"/>
                  </a:prstClr>
                </a:solidFill>
                <a:latin typeface="Tw Cen MT Condensed" panose="020B0606020104020203" pitchFamily="34" charset="0"/>
              </a:rPr>
              <a:t>REQUIREMENTS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43678" y="1876492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A22C2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</a:t>
            </a:r>
            <a:endParaRPr lang="en-US" sz="4800" b="1" dirty="0">
              <a:solidFill>
                <a:srgbClr val="A22C2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982589" y="1769504"/>
            <a:ext cx="1068955" cy="1068955"/>
          </a:xfrm>
          <a:prstGeom prst="ellipse">
            <a:avLst/>
          </a:prstGeom>
          <a:noFill/>
          <a:ln>
            <a:solidFill>
              <a:srgbClr val="A22C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64918" y="2331515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3386C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</a:t>
            </a:r>
            <a:endParaRPr lang="en-US" sz="4800" b="1" dirty="0">
              <a:solidFill>
                <a:srgbClr val="3386C3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078071" y="2198769"/>
            <a:ext cx="1068955" cy="1068955"/>
          </a:xfrm>
          <a:prstGeom prst="ellipse">
            <a:avLst/>
          </a:prstGeom>
          <a:noFill/>
          <a:ln>
            <a:solidFill>
              <a:srgbClr val="3386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055713" y="5568496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3</a:t>
            </a:r>
            <a:endParaRPr lang="en-US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94680" y="4010439"/>
            <a:ext cx="2352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DB726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 Management System</a:t>
            </a:r>
            <a:endParaRPr lang="en-US" sz="2400" dirty="0">
              <a:solidFill>
                <a:srgbClr val="DB726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14601" y="1916016"/>
            <a:ext cx="2352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3386C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Category </a:t>
            </a:r>
            <a:r>
              <a:rPr lang="en-US" sz="2400" dirty="0" smtClean="0">
                <a:solidFill>
                  <a:srgbClr val="3386C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Management</a:t>
            </a:r>
            <a:endParaRPr lang="en-US" sz="2400" dirty="0">
              <a:solidFill>
                <a:srgbClr val="3386C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29154" y="4610603"/>
            <a:ext cx="2352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E6327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Advertisement Management</a:t>
            </a:r>
            <a:endParaRPr lang="en-US" sz="2400" dirty="0">
              <a:solidFill>
                <a:srgbClr val="E6327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7405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12175102" cy="68502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10209" y="416182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84D3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  <a:endParaRPr lang="en-US" sz="4800" b="1" dirty="0">
              <a:solidFill>
                <a:srgbClr val="84D3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449120" y="309194"/>
            <a:ext cx="1068955" cy="1068955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43977" y="2927370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D56F3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</a:t>
            </a:r>
            <a:endParaRPr lang="en-US" sz="4800" b="1" dirty="0">
              <a:solidFill>
                <a:srgbClr val="D56F3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782888" y="2820382"/>
            <a:ext cx="1068955" cy="1068955"/>
          </a:xfrm>
          <a:prstGeom prst="ellipse">
            <a:avLst/>
          </a:prstGeom>
          <a:noFill/>
          <a:ln>
            <a:solidFill>
              <a:srgbClr val="D56F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84976" y="4394789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w Cen MT Condensed" panose="020B0606020104020203" pitchFamily="34" charset="0"/>
              </a:rPr>
              <a:t>6</a:t>
            </a:r>
            <a:endParaRPr lang="en-US" b="1" dirty="0">
              <a:latin typeface="Tw Cen MT Condensed" panose="020B06060201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20834" y="5878352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47017" y="428172"/>
            <a:ext cx="2352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85D53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Coupon Management</a:t>
            </a:r>
            <a:endParaRPr lang="en-US" sz="2400" dirty="0">
              <a:solidFill>
                <a:srgbClr val="85D538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08499" y="2511871"/>
            <a:ext cx="2352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rgbClr val="D56F3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Newsletter Management</a:t>
            </a:r>
            <a:endParaRPr lang="en-US" sz="2400" dirty="0">
              <a:solidFill>
                <a:srgbClr val="D56F3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45994" y="4120808"/>
            <a:ext cx="2352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64E9E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Member </a:t>
            </a:r>
            <a:r>
              <a:rPr lang="en-US" sz="2400" dirty="0" smtClean="0">
                <a:solidFill>
                  <a:srgbClr val="64E9E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Registrations </a:t>
            </a:r>
            <a:endParaRPr lang="en-US" sz="2400" dirty="0">
              <a:solidFill>
                <a:srgbClr val="64E9EE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72679" y="5688463"/>
            <a:ext cx="2352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6A60E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 Time </a:t>
            </a:r>
            <a:r>
              <a:rPr lang="en-US" sz="2400" dirty="0" smtClean="0">
                <a:solidFill>
                  <a:srgbClr val="6A60E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Bound Adverts</a:t>
            </a:r>
            <a:endParaRPr lang="en-US" sz="2400" dirty="0">
              <a:solidFill>
                <a:srgbClr val="6A60E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44025" y="4440965"/>
            <a:ext cx="28853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i="1" dirty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Template for Static Pages  </a:t>
            </a:r>
            <a:r>
              <a:rPr lang="en-US" sz="2000" i="1" dirty="0" smtClean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(Managed </a:t>
            </a:r>
            <a:r>
              <a:rPr lang="en-US" sz="2000" i="1" dirty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Content)</a:t>
            </a:r>
          </a:p>
        </p:txBody>
      </p:sp>
    </p:spTree>
    <p:extLst>
      <p:ext uri="{BB962C8B-B14F-4D97-AF65-F5344CB8AC3E}">
        <p14:creationId xmlns:p14="http://schemas.microsoft.com/office/powerpoint/2010/main" val="703465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12175103" cy="68502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10209" y="361590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3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8</a:t>
            </a:r>
            <a:endParaRPr lang="en-US" sz="4800" b="1" dirty="0">
              <a:solidFill>
                <a:srgbClr val="FF3F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449120" y="240954"/>
            <a:ext cx="1068955" cy="1068955"/>
          </a:xfrm>
          <a:prstGeom prst="ellipse">
            <a:avLst/>
          </a:prstGeom>
          <a:noFill/>
          <a:ln>
            <a:solidFill>
              <a:srgbClr val="FF3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05307" y="1810529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1F8AE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9</a:t>
            </a:r>
            <a:endParaRPr lang="en-US" sz="4800" b="1" dirty="0">
              <a:solidFill>
                <a:srgbClr val="1F8AE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730570" y="1662597"/>
            <a:ext cx="1068955" cy="1068955"/>
          </a:xfrm>
          <a:prstGeom prst="ellipse">
            <a:avLst/>
          </a:prstGeom>
          <a:noFill/>
          <a:ln>
            <a:solidFill>
              <a:srgbClr val="1F8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20834" y="4841122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56201" y="428172"/>
            <a:ext cx="2352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3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 </a:t>
            </a:r>
            <a:r>
              <a:rPr lang="en-US" sz="2400" dirty="0" smtClean="0">
                <a:solidFill>
                  <a:srgbClr val="FF3F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Manager Roles</a:t>
            </a:r>
            <a:endParaRPr lang="en-US" sz="2400" dirty="0">
              <a:solidFill>
                <a:srgbClr val="FF3F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68580" y="2498573"/>
            <a:ext cx="2352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rgbClr val="155FA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Advertisement Management</a:t>
            </a:r>
            <a:endParaRPr lang="en-US" sz="2400" dirty="0">
              <a:solidFill>
                <a:srgbClr val="155FA3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53406" y="4364068"/>
            <a:ext cx="29113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E5538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Advertisement Revenue Reports  for connect.ae &amp; expenses for advertisers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7799525" y="4080679"/>
            <a:ext cx="0" cy="1869743"/>
          </a:xfrm>
          <a:prstGeom prst="line">
            <a:avLst/>
          </a:prstGeom>
          <a:ln>
            <a:solidFill>
              <a:srgbClr val="E553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726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92"/>
            <a:ext cx="12175102" cy="68502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94621" y="2151722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AF5D7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</a:t>
            </a:r>
            <a:endParaRPr lang="en-US" sz="4800" b="1" dirty="0">
              <a:solidFill>
                <a:srgbClr val="AF5D7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833532" y="2044734"/>
            <a:ext cx="1068955" cy="1068955"/>
          </a:xfrm>
          <a:prstGeom prst="ellipse">
            <a:avLst/>
          </a:prstGeom>
          <a:noFill/>
          <a:ln>
            <a:solidFill>
              <a:srgbClr val="AD5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256403" y="4498996"/>
            <a:ext cx="805218" cy="805218"/>
          </a:xfrm>
          <a:prstGeom prst="ellipse">
            <a:avLst/>
          </a:prstGeom>
          <a:solidFill>
            <a:srgbClr val="109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77055" y="978770"/>
            <a:ext cx="1563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rgbClr val="AD5C7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 Features</a:t>
            </a:r>
            <a:endParaRPr lang="en-US" sz="2400" dirty="0">
              <a:solidFill>
                <a:srgbClr val="AD5C7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51520" y="3515383"/>
            <a:ext cx="26056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Semantic analysis </a:t>
            </a:r>
            <a:r>
              <a:rPr lang="en-US" sz="2400" dirty="0" smtClean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/>
            </a:r>
            <a:br>
              <a:rPr lang="en-US" sz="2400" dirty="0" smtClean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400" dirty="0" smtClean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 </a:t>
            </a:r>
            <a:r>
              <a:rPr lang="en-US" sz="24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keywords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09997" y="640733"/>
            <a:ext cx="4123416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AD5C7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Authentication and Authorization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AD5C7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Permission based access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AD5C7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Bilingual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AD5C7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Advanced workflow and approval process for content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AD5C7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Content management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AD5C7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Auditing and logging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09997" y="2982719"/>
            <a:ext cx="4872737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Word recognition using fuzzy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Word stemming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Synonym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Geographic context analysis (to enable hyper local search)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Rule based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Parameterized search result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 dropdown categorization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 Based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Mobile based search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 results based on geo fencing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098F7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Randomization of search results for results with identical priorities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703" y="0"/>
            <a:ext cx="3947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SYSTEM </a:t>
            </a:r>
            <a:r>
              <a:rPr lang="en-US" sz="5000" dirty="0" smtClean="0">
                <a:solidFill>
                  <a:prstClr val="white">
                    <a:lumMod val="75000"/>
                  </a:prstClr>
                </a:solidFill>
                <a:latin typeface="Tw Cen MT Condensed" panose="020B0606020104020203" pitchFamily="34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787076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12175102" cy="68502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35062" y="909776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AF5D7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</a:t>
            </a:r>
            <a:endParaRPr lang="en-US" sz="4800" b="1" dirty="0">
              <a:solidFill>
                <a:srgbClr val="AF5D7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273973" y="802788"/>
            <a:ext cx="1068955" cy="1068955"/>
          </a:xfrm>
          <a:prstGeom prst="ellipse">
            <a:avLst/>
          </a:prstGeom>
          <a:noFill/>
          <a:ln>
            <a:solidFill>
              <a:srgbClr val="AD5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923010" y="3348863"/>
            <a:ext cx="805218" cy="805218"/>
          </a:xfrm>
          <a:prstGeom prst="ellipse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350" y="3016366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w Cen MT Condensed" panose="020B0606020104020203" pitchFamily="34" charset="0"/>
              </a:rPr>
              <a:t>5</a:t>
            </a:r>
            <a:endParaRPr lang="en-US" b="1" dirty="0">
              <a:latin typeface="Tw Cen MT Condensed" panose="020B06060201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31598" y="196929"/>
            <a:ext cx="2469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AF70B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Advertisements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93325" y="724260"/>
            <a:ext cx="4170544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AF70B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Time bound advertisements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AF70B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Context sensitive advertisements based on key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AF70B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Integration with advertisements networks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31598" y="3610528"/>
            <a:ext cx="1526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API Calls</a:t>
            </a:r>
            <a:endParaRPr lang="en-US" sz="2400" dirty="0">
              <a:solidFill>
                <a:srgbClr val="09814A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37419" y="2230027"/>
            <a:ext cx="4170544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Product: logo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Product: homepage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Product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Product: click to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Product: company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Permission product:  Ranked search word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Permission product: deep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Permission product: 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Mobile search logic  order: local, comprehensive, paid adverts first,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Payment processing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084827" y="2124643"/>
            <a:ext cx="0" cy="3598648"/>
          </a:xfrm>
          <a:prstGeom prst="line">
            <a:avLst/>
          </a:prstGeom>
          <a:ln>
            <a:solidFill>
              <a:srgbClr val="098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884969" y="3642598"/>
            <a:ext cx="2328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ED76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CRM Dataflow</a:t>
            </a:r>
            <a:endParaRPr lang="en-US" sz="2400" dirty="0">
              <a:solidFill>
                <a:srgbClr val="FED76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24975" y="4341395"/>
            <a:ext cx="436275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ED76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customer from web to CRM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ED76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Scheduled job generates Excel 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ED76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Move the spreadsheets to landing pad via SFTP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ED76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Advert XML generated from the spread sheet and pumped to ActiveMQ</a:t>
            </a:r>
          </a:p>
        </p:txBody>
      </p:sp>
    </p:spTree>
    <p:extLst>
      <p:ext uri="{BB962C8B-B14F-4D97-AF65-F5344CB8AC3E}">
        <p14:creationId xmlns:p14="http://schemas.microsoft.com/office/powerpoint/2010/main" val="5221194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" y="2528107"/>
            <a:ext cx="12192000" cy="1593518"/>
          </a:xfrm>
          <a:prstGeom prst="rect">
            <a:avLst/>
          </a:prstGeom>
          <a:solidFill>
            <a:srgbClr val="C6CE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356" y="3009614"/>
            <a:ext cx="9068368" cy="58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4500" b="1" dirty="0" smtClean="0">
                <a:latin typeface="Tw Cen MT Condensed" panose="020B0606020104020203" pitchFamily="34" charset="0"/>
              </a:rPr>
              <a:t>ETISALAT INFORMATION SERVICES </a:t>
            </a:r>
            <a:endParaRPr lang="en-US" sz="4500" dirty="0">
              <a:latin typeface="Tw Cen MT Condensed" panose="020B06060201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720917" y="-5982"/>
            <a:ext cx="3471079" cy="675683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6356" y="3510269"/>
            <a:ext cx="9326738" cy="401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600" b="1" dirty="0" smtClean="0">
                <a:solidFill>
                  <a:schemeClr val="bg1">
                    <a:lumMod val="95000"/>
                  </a:schemeClr>
                </a:solidFill>
                <a:latin typeface="Tw Cen MT Condensed" panose="020B0606020104020203" pitchFamily="34" charset="0"/>
              </a:rPr>
              <a:t>PRESENTATION ON HYPER LOCAL SEARCH ENGINE PROJECT</a:t>
            </a:r>
            <a:endParaRPr lang="en-US" sz="2600" b="1" dirty="0">
              <a:solidFill>
                <a:schemeClr val="bg1">
                  <a:lumMod val="9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3" y="5023428"/>
            <a:ext cx="12192000" cy="184039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19752" y="5248768"/>
            <a:ext cx="374358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srgbClr val="FFFF00"/>
                </a:solidFill>
                <a:latin typeface="Tw Cen MT Condensed" panose="020B0606020104020203" pitchFamily="34" charset="0"/>
              </a:rPr>
              <a:t>PRESENTED BY</a:t>
            </a:r>
            <a:r>
              <a:rPr lang="en-US" sz="2800" dirty="0" smtClean="0">
                <a:solidFill>
                  <a:srgbClr val="1F9BDE"/>
                </a:solidFill>
                <a:latin typeface="Tw Cen MT Condensed" panose="020B0606020104020203" pitchFamily="34" charset="0"/>
              </a:rPr>
              <a:t/>
            </a:r>
            <a:br>
              <a:rPr lang="en-US" sz="2800" dirty="0" smtClean="0">
                <a:solidFill>
                  <a:srgbClr val="1F9BDE"/>
                </a:solidFill>
                <a:latin typeface="Tw Cen MT Condensed" panose="020B0606020104020203" pitchFamily="34" charset="0"/>
              </a:rPr>
            </a:br>
            <a:r>
              <a:rPr lang="en-US" dirty="0" smtClean="0">
                <a:solidFill>
                  <a:srgbClr val="FB9409"/>
                </a:solidFill>
                <a:latin typeface="Tw Cen MT Condensed" panose="020B0606020104020203" pitchFamily="34" charset="0"/>
              </a:rPr>
              <a:t/>
            </a:r>
            <a:br>
              <a:rPr lang="en-US" dirty="0" smtClean="0">
                <a:solidFill>
                  <a:srgbClr val="FB9409"/>
                </a:solidFill>
                <a:latin typeface="Tw Cen MT Condensed" panose="020B0606020104020203" pitchFamily="34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DEEPTHI KRISHNA, BUSINESS HEAD</a:t>
            </a:r>
            <a:b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</a:b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VERBANET TECHNOLOGIES LLC</a:t>
            </a:r>
            <a:endParaRPr lang="en-US" sz="2000" spc="3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877" y="1229859"/>
            <a:ext cx="2663898" cy="7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81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1"/>
            <a:ext cx="12188952" cy="6858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928339" y="3680272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3421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6</a:t>
            </a:r>
            <a:endParaRPr lang="en-US" sz="4800" b="1" dirty="0">
              <a:solidFill>
                <a:srgbClr val="F34213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1694546" y="3545988"/>
            <a:ext cx="1068955" cy="1068955"/>
          </a:xfrm>
          <a:prstGeom prst="ellipse">
            <a:avLst/>
          </a:prstGeom>
          <a:noFill/>
          <a:ln>
            <a:solidFill>
              <a:srgbClr val="F34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625551" y="3039296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Tw Cen MT Condensed" panose="020B0606020104020203" pitchFamily="34" charset="0"/>
              </a:rPr>
              <a:t>7</a:t>
            </a:r>
            <a:endParaRPr lang="en-US" b="1" dirty="0">
              <a:latin typeface="Tw Cen MT Condensed" panose="020B06060201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35745" y="1569776"/>
            <a:ext cx="28432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3421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 Integration with 3rd </a:t>
            </a:r>
            <a:r>
              <a:rPr lang="en-US" sz="2400" dirty="0" smtClean="0">
                <a:solidFill>
                  <a:srgbClr val="F3421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Party</a:t>
            </a:r>
            <a:endParaRPr lang="en-US" sz="2400" dirty="0">
              <a:solidFill>
                <a:srgbClr val="F34213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076657" y="3783946"/>
            <a:ext cx="19680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136F6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Map Integration</a:t>
            </a:r>
            <a:endParaRPr lang="en-US" sz="2400" dirty="0">
              <a:solidFill>
                <a:srgbClr val="136F63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760881" y="2310622"/>
            <a:ext cx="1326524" cy="1326524"/>
            <a:chOff x="4855334" y="618187"/>
            <a:chExt cx="1326524" cy="1326524"/>
          </a:xfrm>
        </p:grpSpPr>
        <p:sp>
          <p:nvSpPr>
            <p:cNvPr id="31" name="Oval 30"/>
            <p:cNvSpPr/>
            <p:nvPr/>
          </p:nvSpPr>
          <p:spPr>
            <a:xfrm>
              <a:off x="4945487" y="708338"/>
              <a:ext cx="1146220" cy="1146220"/>
            </a:xfrm>
            <a:prstGeom prst="ellipse">
              <a:avLst/>
            </a:prstGeom>
            <a:noFill/>
            <a:ln>
              <a:solidFill>
                <a:srgbClr val="136F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855334" y="618187"/>
              <a:ext cx="1326524" cy="1326524"/>
            </a:xfrm>
            <a:prstGeom prst="ellipse">
              <a:avLst/>
            </a:prstGeom>
            <a:noFill/>
            <a:ln>
              <a:solidFill>
                <a:srgbClr val="136F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8174602" y="2554304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136F6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8</a:t>
            </a:r>
            <a:endParaRPr lang="en-US" sz="4800" b="1" dirty="0">
              <a:solidFill>
                <a:srgbClr val="136F63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91669" y="4731482"/>
            <a:ext cx="183722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3421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Zomato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3421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F3421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Round Menu</a:t>
            </a:r>
            <a:endParaRPr lang="en-US" sz="1700" dirty="0">
              <a:solidFill>
                <a:srgbClr val="F34213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56050" y="1795507"/>
            <a:ext cx="18282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E0CA3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Reviews Integration</a:t>
            </a:r>
            <a:endParaRPr lang="en-US" sz="2400" dirty="0">
              <a:solidFill>
                <a:srgbClr val="E0CA3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16643" y="3769669"/>
            <a:ext cx="200343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E0CA3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Zomato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E0CA3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Trip Advisor</a:t>
            </a:r>
            <a:endParaRPr lang="en-US" sz="1700" dirty="0">
              <a:solidFill>
                <a:srgbClr val="E0CA3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rgbClr val="E0CA3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Round menu</a:t>
            </a:r>
            <a:endParaRPr lang="en-US" sz="1700" dirty="0">
              <a:solidFill>
                <a:srgbClr val="E0CA3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E0CA3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Connect.ae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03828" y="4712311"/>
            <a:ext cx="2800733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36F6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Zoom in and zoom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136F6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Driving directions</a:t>
            </a:r>
          </a:p>
        </p:txBody>
      </p:sp>
    </p:spTree>
    <p:extLst>
      <p:ext uri="{BB962C8B-B14F-4D97-AF65-F5344CB8AC3E}">
        <p14:creationId xmlns:p14="http://schemas.microsoft.com/office/powerpoint/2010/main" val="6645593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947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MOBILE </a:t>
            </a:r>
            <a:r>
              <a:rPr lang="en-US" sz="5000" dirty="0" smtClean="0">
                <a:solidFill>
                  <a:prstClr val="white">
                    <a:lumMod val="75000"/>
                  </a:prstClr>
                </a:solidFill>
                <a:latin typeface="Tw Cen MT Condensed" panose="020B0606020104020203" pitchFamily="34" charset="0"/>
              </a:rPr>
              <a:t>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12175103" cy="68502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94118" y="1960654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4C95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</a:t>
            </a:r>
            <a:endParaRPr lang="en-US" sz="4800" b="1" dirty="0">
              <a:solidFill>
                <a:srgbClr val="F4C95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260325" y="1826370"/>
            <a:ext cx="1068955" cy="1068955"/>
          </a:xfrm>
          <a:prstGeom prst="ellipse">
            <a:avLst/>
          </a:prstGeom>
          <a:noFill/>
          <a:ln>
            <a:solidFill>
              <a:srgbClr val="F4C9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8855" y="4445277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85CB3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</a:t>
            </a:r>
            <a:endParaRPr lang="en-US" sz="4800" b="1" dirty="0">
              <a:solidFill>
                <a:srgbClr val="85CB33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494118" y="4338289"/>
            <a:ext cx="1068955" cy="1068955"/>
          </a:xfrm>
          <a:prstGeom prst="ellipse">
            <a:avLst/>
          </a:prstGeom>
          <a:noFill/>
          <a:ln>
            <a:solidFill>
              <a:srgbClr val="85C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25137" y="4476138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black"/>
                </a:solidFill>
                <a:latin typeface="Tw Cen MT Condensed" panose="020B0606020104020203" pitchFamily="34" charset="0"/>
              </a:rPr>
              <a:t>4</a:t>
            </a:r>
            <a:endParaRPr lang="en-US" b="1" dirty="0">
              <a:solidFill>
                <a:prstClr val="black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90369" y="690756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Tw Cen MT Condensed" panose="020B0606020104020203" pitchFamily="34" charset="0"/>
              </a:rPr>
              <a:t>1</a:t>
            </a:r>
            <a:endParaRPr lang="en-US" b="1" dirty="0">
              <a:solidFill>
                <a:prstClr val="white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171930" y="3002313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7173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</a:t>
            </a:r>
            <a:endParaRPr lang="en-US" sz="4800" b="1" dirty="0">
              <a:solidFill>
                <a:srgbClr val="F7173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910841" y="2895325"/>
            <a:ext cx="1068955" cy="1068955"/>
          </a:xfrm>
          <a:prstGeom prst="ellipse">
            <a:avLst/>
          </a:prstGeom>
          <a:noFill/>
          <a:ln>
            <a:solidFill>
              <a:srgbClr val="F717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83397" y="598423"/>
            <a:ext cx="18282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B375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Login Page</a:t>
            </a:r>
            <a:endParaRPr lang="en-US" sz="2400" dirty="0">
              <a:solidFill>
                <a:srgbClr val="B375C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61768" y="2130013"/>
            <a:ext cx="1332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rgbClr val="F4C95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Sign Up</a:t>
            </a:r>
            <a:endParaRPr lang="en-US" sz="2400" dirty="0">
              <a:solidFill>
                <a:srgbClr val="F4C95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83277" y="3272061"/>
            <a:ext cx="16510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solidFill>
                  <a:srgbClr val="85CB33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Home Page</a:t>
            </a:r>
            <a:endParaRPr lang="en-US" sz="2400" dirty="0">
              <a:solidFill>
                <a:srgbClr val="85CB33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79237" y="2022292"/>
            <a:ext cx="414743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E0CA3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and development(API integration, Validation)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E0CA3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Register with social </a:t>
            </a:r>
            <a:r>
              <a:rPr lang="en-US" sz="1700" dirty="0" smtClean="0">
                <a:solidFill>
                  <a:srgbClr val="E0CA3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media (</a:t>
            </a:r>
            <a:r>
              <a:rPr lang="en-US" sz="1700" dirty="0">
                <a:solidFill>
                  <a:srgbClr val="E0CA3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Face book and Gmail)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943370" y="5045441"/>
            <a:ext cx="16682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90DD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 Bar</a:t>
            </a:r>
            <a:endParaRPr lang="en-US" sz="2400" dirty="0">
              <a:solidFill>
                <a:srgbClr val="90DDF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153170" y="5370746"/>
            <a:ext cx="16682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7173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 Results</a:t>
            </a:r>
            <a:endParaRPr lang="en-US" sz="2400" dirty="0">
              <a:solidFill>
                <a:srgbClr val="F7173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4766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947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MOBILE </a:t>
            </a:r>
            <a:r>
              <a:rPr lang="en-US" sz="5000" dirty="0" smtClean="0">
                <a:solidFill>
                  <a:prstClr val="white">
                    <a:lumMod val="75000"/>
                  </a:prstClr>
                </a:solidFill>
                <a:latin typeface="Tw Cen MT Condensed" panose="020B0606020104020203" pitchFamily="34" charset="0"/>
              </a:rPr>
              <a:t>FEATURES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12175103" cy="68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811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75102" cy="68502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5842" y="5248572"/>
            <a:ext cx="1869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9F1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Frequent Searches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997464" y="2864726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9F1C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</a:t>
            </a:r>
            <a:endParaRPr lang="en-US" sz="4800" b="1" dirty="0">
              <a:solidFill>
                <a:srgbClr val="FF9F1C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63671" y="2730442"/>
            <a:ext cx="1068955" cy="1068955"/>
          </a:xfrm>
          <a:prstGeom prst="ellipse">
            <a:avLst/>
          </a:prstGeom>
          <a:noFill/>
          <a:ln>
            <a:solidFill>
              <a:srgbClr val="FF9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749054" y="4987920"/>
            <a:ext cx="1326524" cy="1326524"/>
            <a:chOff x="4855334" y="618187"/>
            <a:chExt cx="1326524" cy="1326524"/>
          </a:xfrm>
        </p:grpSpPr>
        <p:sp>
          <p:nvSpPr>
            <p:cNvPr id="8" name="Oval 7"/>
            <p:cNvSpPr/>
            <p:nvPr/>
          </p:nvSpPr>
          <p:spPr>
            <a:xfrm>
              <a:off x="4945487" y="708338"/>
              <a:ext cx="1146220" cy="1146220"/>
            </a:xfrm>
            <a:prstGeom prst="ellipse">
              <a:avLst/>
            </a:prstGeom>
            <a:noFill/>
            <a:ln>
              <a:solidFill>
                <a:srgbClr val="136F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855334" y="618187"/>
              <a:ext cx="1326524" cy="1326524"/>
            </a:xfrm>
            <a:prstGeom prst="ellipse">
              <a:avLst/>
            </a:prstGeom>
            <a:noFill/>
            <a:ln>
              <a:solidFill>
                <a:srgbClr val="136F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Oval 9"/>
          <p:cNvSpPr/>
          <p:nvPr/>
        </p:nvSpPr>
        <p:spPr>
          <a:xfrm>
            <a:off x="11013875" y="5248572"/>
            <a:ext cx="805218" cy="805218"/>
          </a:xfrm>
          <a:prstGeom prst="ellipse">
            <a:avLst/>
          </a:prstGeom>
          <a:solidFill>
            <a:srgbClr val="098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pc="-15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r>
            <a:endParaRPr lang="en-US" sz="2400" spc="-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11657" y="4406776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9</a:t>
            </a:r>
            <a:endParaRPr lang="en-US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66147" y="4475646"/>
            <a:ext cx="38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10</a:t>
            </a:r>
            <a:endParaRPr lang="en-US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40264" y="3745151"/>
            <a:ext cx="15451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41EAD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Feedback</a:t>
            </a:r>
            <a:endParaRPr lang="en-US" sz="2400" dirty="0">
              <a:solidFill>
                <a:srgbClr val="41EAD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44454" y="5248572"/>
            <a:ext cx="5357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41EAD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8</a:t>
            </a:r>
            <a:endParaRPr lang="en-US" sz="4800" b="1" dirty="0">
              <a:solidFill>
                <a:srgbClr val="41EAD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81903" y="3700896"/>
            <a:ext cx="15451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7173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Newsletter Signup</a:t>
            </a:r>
            <a:endParaRPr lang="en-US" dirty="0">
              <a:solidFill>
                <a:srgbClr val="F7173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86887" y="4987920"/>
            <a:ext cx="15451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E5446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Language</a:t>
            </a:r>
            <a:endParaRPr lang="en-US" sz="2400" dirty="0">
              <a:solidFill>
                <a:srgbClr val="E5446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413280" y="2344768"/>
            <a:ext cx="2763346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Business </a:t>
            </a:r>
            <a:r>
              <a:rPr lang="en-US" sz="1700" dirty="0" smtClean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Details</a:t>
            </a:r>
            <a:endParaRPr lang="en-US" sz="1700" dirty="0">
              <a:solidFill>
                <a:srgbClr val="09814A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Coupons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Gallery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Advertisement </a:t>
            </a:r>
            <a:r>
              <a:rPr lang="en-US" sz="1700" dirty="0" smtClean="0">
                <a:solidFill>
                  <a:srgbClr val="09814A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Section</a:t>
            </a:r>
            <a:endParaRPr lang="en-US" sz="1700" dirty="0">
              <a:solidFill>
                <a:srgbClr val="09814A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9413280" y="2344768"/>
            <a:ext cx="0" cy="1355526"/>
          </a:xfrm>
          <a:prstGeom prst="line">
            <a:avLst/>
          </a:prstGeom>
          <a:ln>
            <a:solidFill>
              <a:srgbClr val="0981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825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1687" y="2568831"/>
            <a:ext cx="3226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9A1D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Business </a:t>
            </a:r>
            <a:r>
              <a:rPr lang="en-US" sz="2400" dirty="0" smtClean="0">
                <a:solidFill>
                  <a:srgbClr val="49A1D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Details </a:t>
            </a:r>
            <a:r>
              <a:rPr lang="en-US" sz="2400" dirty="0">
                <a:solidFill>
                  <a:srgbClr val="49A1D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and API </a:t>
            </a:r>
            <a:r>
              <a:rPr lang="en-US" sz="2400" dirty="0" smtClean="0">
                <a:solidFill>
                  <a:srgbClr val="49A1D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Integration</a:t>
            </a:r>
            <a:endParaRPr lang="en-US" sz="2400" dirty="0">
              <a:solidFill>
                <a:srgbClr val="49A1D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3471" y="4909490"/>
            <a:ext cx="8867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49A1D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12</a:t>
            </a:r>
            <a:endParaRPr lang="en-US" sz="4800" b="1" dirty="0">
              <a:solidFill>
                <a:srgbClr val="49A1D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925206" y="4775206"/>
            <a:ext cx="1068955" cy="1068955"/>
          </a:xfrm>
          <a:prstGeom prst="ellipse">
            <a:avLst/>
          </a:prstGeom>
          <a:noFill/>
          <a:ln>
            <a:solidFill>
              <a:srgbClr val="49A1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948838" y="4430588"/>
            <a:ext cx="386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746230"/>
                </a:solidFill>
                <a:latin typeface="Tw Cen MT Condensed" panose="020B0606020104020203" pitchFamily="34" charset="0"/>
              </a:rPr>
              <a:t>13</a:t>
            </a:r>
            <a:endParaRPr lang="en-US" b="1" dirty="0">
              <a:solidFill>
                <a:srgbClr val="746230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56045" y="4384421"/>
            <a:ext cx="1702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Deep </a:t>
            </a:r>
            <a:r>
              <a:rPr lang="en-US" sz="2400" dirty="0" smtClean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Links</a:t>
            </a:r>
            <a:endParaRPr lang="en-US" sz="2400" dirty="0">
              <a:solidFill>
                <a:srgbClr val="F7CE5B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70384" y="2348030"/>
            <a:ext cx="5218413" cy="407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Video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Send email to company 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Forward company details via SMS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Save company details as vCard 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Click to call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Post in social </a:t>
            </a:r>
            <a:r>
              <a:rPr lang="en-US" sz="1700" dirty="0" smtClean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media (</a:t>
            </a: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Face </a:t>
            </a:r>
            <a:r>
              <a:rPr lang="en-US" sz="1700" dirty="0" smtClean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Book</a:t>
            </a: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 of features (Child safe, cuisine, attire etc.)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Reviews count on top </a:t>
            </a:r>
            <a:r>
              <a:rPr lang="en-US" sz="1700" dirty="0" smtClean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&amp; </a:t>
            </a: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aggregators count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Map view results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Reviews from aggregators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Post Reviews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Show Directions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7CE5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Route on map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348804" y="2348030"/>
            <a:ext cx="0" cy="4072782"/>
          </a:xfrm>
          <a:prstGeom prst="line">
            <a:avLst/>
          </a:prstGeom>
          <a:ln>
            <a:solidFill>
              <a:srgbClr val="F7CE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95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2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174" y="15766"/>
            <a:ext cx="12223532" cy="684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19632"/>
            <a:ext cx="12262752" cy="94526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01035" y="4619632"/>
            <a:ext cx="5227425" cy="94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2638" y="4863288"/>
            <a:ext cx="4924926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DESIGN CONCEPT</a:t>
            </a:r>
            <a:endParaRPr lang="en-US" sz="3200" dirty="0">
              <a:solidFill>
                <a:srgbClr val="C6CE2C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140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3"/>
          <a:stretch/>
        </p:blipFill>
        <p:spPr>
          <a:xfrm>
            <a:off x="-27296" y="245660"/>
            <a:ext cx="12188952" cy="58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0455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2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174" y="15766"/>
            <a:ext cx="12223532" cy="684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19632"/>
            <a:ext cx="12262752" cy="94526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01035" y="4619632"/>
            <a:ext cx="5227425" cy="94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2638" y="4863288"/>
            <a:ext cx="4924926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>
                <a:solidFill>
                  <a:srgbClr val="C6CE2C"/>
                </a:solidFill>
                <a:latin typeface="Tw Cen MT Condensed" panose="020B0606020104020203" pitchFamily="34" charset="0"/>
              </a:rPr>
              <a:t>USER </a:t>
            </a:r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CHARACTERISTICS</a:t>
            </a:r>
            <a:endParaRPr lang="en-US" sz="3200" dirty="0">
              <a:solidFill>
                <a:srgbClr val="C6CE2C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131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927" y="822007"/>
            <a:ext cx="5732145" cy="52139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747" y="10524"/>
            <a:ext cx="24019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CUSTOMERS</a:t>
            </a:r>
            <a:endParaRPr lang="en-US" sz="4000" dirty="0" smtClean="0">
              <a:solidFill>
                <a:prstClr val="white">
                  <a:lumMod val="75000"/>
                </a:prstClr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2763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2667000" y="-2667000"/>
            <a:ext cx="6858000" cy="12192000"/>
          </a:xfrm>
          <a:prstGeom prst="triangle">
            <a:avLst>
              <a:gd name="adj" fmla="val 0"/>
            </a:avLst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2660176" y="-2660176"/>
            <a:ext cx="6871647" cy="12192002"/>
          </a:xfrm>
          <a:prstGeom prst="triangle">
            <a:avLst>
              <a:gd name="adj" fmla="val 0"/>
            </a:avLst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964123" y="3075055"/>
            <a:ext cx="25815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Tw Cen MT Condensed" panose="020B0606020104020203" pitchFamily="34" charset="0"/>
              </a:rPr>
              <a:t>ADVERTISERS</a:t>
            </a:r>
            <a:endParaRPr lang="en-US" sz="4000" b="1" dirty="0">
              <a:latin typeface="Tw Cen MT Condensed" panose="020B0606020104020203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20367" y="5233228"/>
            <a:ext cx="1114567" cy="11233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Visit to details page</a:t>
            </a:r>
          </a:p>
        </p:txBody>
      </p:sp>
      <p:sp>
        <p:nvSpPr>
          <p:cNvPr id="16" name="Oval 15"/>
          <p:cNvSpPr/>
          <p:nvPr/>
        </p:nvSpPr>
        <p:spPr>
          <a:xfrm>
            <a:off x="8699864" y="4214541"/>
            <a:ext cx="1084998" cy="10186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Related searches</a:t>
            </a:r>
          </a:p>
        </p:txBody>
      </p:sp>
      <p:sp>
        <p:nvSpPr>
          <p:cNvPr id="17" name="Oval 16"/>
          <p:cNvSpPr/>
          <p:nvPr/>
        </p:nvSpPr>
        <p:spPr>
          <a:xfrm>
            <a:off x="10150361" y="4343603"/>
            <a:ext cx="1150094" cy="11782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Social media referrals</a:t>
            </a:r>
          </a:p>
        </p:txBody>
      </p:sp>
      <p:sp>
        <p:nvSpPr>
          <p:cNvPr id="18" name="Oval 17"/>
          <p:cNvSpPr/>
          <p:nvPr/>
        </p:nvSpPr>
        <p:spPr>
          <a:xfrm>
            <a:off x="10431327" y="1050711"/>
            <a:ext cx="1404284" cy="14025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Coupons redeemed</a:t>
            </a:r>
          </a:p>
        </p:txBody>
      </p:sp>
      <p:sp>
        <p:nvSpPr>
          <p:cNvPr id="19" name="Oval 18"/>
          <p:cNvSpPr/>
          <p:nvPr/>
        </p:nvSpPr>
        <p:spPr>
          <a:xfrm>
            <a:off x="3816998" y="2061845"/>
            <a:ext cx="1611394" cy="160655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 Revenue</a:t>
            </a:r>
          </a:p>
        </p:txBody>
      </p:sp>
      <p:sp>
        <p:nvSpPr>
          <p:cNvPr id="23" name="Oval 22"/>
          <p:cNvSpPr/>
          <p:nvPr/>
        </p:nvSpPr>
        <p:spPr>
          <a:xfrm>
            <a:off x="7320367" y="227027"/>
            <a:ext cx="1645693" cy="164736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Affiliate Marketing</a:t>
            </a:r>
          </a:p>
        </p:txBody>
      </p:sp>
      <p:sp>
        <p:nvSpPr>
          <p:cNvPr id="25" name="Oval 24"/>
          <p:cNvSpPr/>
          <p:nvPr/>
        </p:nvSpPr>
        <p:spPr>
          <a:xfrm>
            <a:off x="680591" y="4684753"/>
            <a:ext cx="1199368" cy="120059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 Bound Ads</a:t>
            </a:r>
          </a:p>
        </p:txBody>
      </p:sp>
      <p:sp>
        <p:nvSpPr>
          <p:cNvPr id="26" name="Oval 25"/>
          <p:cNvSpPr/>
          <p:nvPr/>
        </p:nvSpPr>
        <p:spPr>
          <a:xfrm>
            <a:off x="5230475" y="228498"/>
            <a:ext cx="1289155" cy="129046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Keyword Ads</a:t>
            </a:r>
          </a:p>
        </p:txBody>
      </p:sp>
      <p:sp>
        <p:nvSpPr>
          <p:cNvPr id="27" name="Oval 26"/>
          <p:cNvSpPr/>
          <p:nvPr/>
        </p:nvSpPr>
        <p:spPr>
          <a:xfrm>
            <a:off x="2500149" y="3552361"/>
            <a:ext cx="1127136" cy="11323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 per view</a:t>
            </a:r>
          </a:p>
        </p:txBody>
      </p:sp>
      <p:sp>
        <p:nvSpPr>
          <p:cNvPr id="28" name="Oval 27"/>
          <p:cNvSpPr/>
          <p:nvPr/>
        </p:nvSpPr>
        <p:spPr>
          <a:xfrm>
            <a:off x="5855434" y="1791289"/>
            <a:ext cx="1048665" cy="104973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 per impression</a:t>
            </a:r>
          </a:p>
        </p:txBody>
      </p:sp>
      <p:sp>
        <p:nvSpPr>
          <p:cNvPr id="29" name="Oval 28"/>
          <p:cNvSpPr/>
          <p:nvPr/>
        </p:nvSpPr>
        <p:spPr>
          <a:xfrm>
            <a:off x="1924839" y="1705282"/>
            <a:ext cx="1186120" cy="11357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Contextual Ads</a:t>
            </a:r>
          </a:p>
        </p:txBody>
      </p:sp>
      <p:sp>
        <p:nvSpPr>
          <p:cNvPr id="30" name="Oval 29"/>
          <p:cNvSpPr/>
          <p:nvPr/>
        </p:nvSpPr>
        <p:spPr>
          <a:xfrm>
            <a:off x="1650681" y="239774"/>
            <a:ext cx="1048665" cy="104973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 Ads</a:t>
            </a:r>
          </a:p>
        </p:txBody>
      </p:sp>
      <p:sp>
        <p:nvSpPr>
          <p:cNvPr id="31" name="Oval 30"/>
          <p:cNvSpPr/>
          <p:nvPr/>
        </p:nvSpPr>
        <p:spPr>
          <a:xfrm>
            <a:off x="3095995" y="873732"/>
            <a:ext cx="1048665" cy="104973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Unicast Ads</a:t>
            </a:r>
          </a:p>
        </p:txBody>
      </p:sp>
      <p:sp>
        <p:nvSpPr>
          <p:cNvPr id="34" name="Oval 33"/>
          <p:cNvSpPr/>
          <p:nvPr/>
        </p:nvSpPr>
        <p:spPr>
          <a:xfrm>
            <a:off x="5559169" y="4684753"/>
            <a:ext cx="1635480" cy="158664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</a:t>
            </a:r>
            <a:r>
              <a:rPr lang="en-US" sz="1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Redeemed</a:t>
            </a:r>
          </a:p>
        </p:txBody>
      </p:sp>
      <p:sp>
        <p:nvSpPr>
          <p:cNvPr id="35" name="Oval 34"/>
          <p:cNvSpPr/>
          <p:nvPr/>
        </p:nvSpPr>
        <p:spPr>
          <a:xfrm>
            <a:off x="6522984" y="3273105"/>
            <a:ext cx="1384643" cy="13592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Interactions</a:t>
            </a:r>
          </a:p>
        </p:txBody>
      </p:sp>
      <p:sp>
        <p:nvSpPr>
          <p:cNvPr id="36" name="Oval 35"/>
          <p:cNvSpPr/>
          <p:nvPr/>
        </p:nvSpPr>
        <p:spPr>
          <a:xfrm>
            <a:off x="3522327" y="5233228"/>
            <a:ext cx="1187040" cy="1157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Redirects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066781" y="3628019"/>
            <a:ext cx="878510" cy="1173045"/>
          </a:xfrm>
          <a:prstGeom prst="straightConnector1">
            <a:avLst/>
          </a:prstGeom>
          <a:ln w="508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9106075" y="2530129"/>
            <a:ext cx="1084998" cy="10186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Driving Directions</a:t>
            </a:r>
          </a:p>
        </p:txBody>
      </p:sp>
      <p:sp>
        <p:nvSpPr>
          <p:cNvPr id="37" name="Oval 36"/>
          <p:cNvSpPr/>
          <p:nvPr/>
        </p:nvSpPr>
        <p:spPr>
          <a:xfrm>
            <a:off x="9055054" y="5588234"/>
            <a:ext cx="1187040" cy="1157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Reservations</a:t>
            </a:r>
          </a:p>
        </p:txBody>
      </p:sp>
      <p:sp>
        <p:nvSpPr>
          <p:cNvPr id="39" name="Oval 38"/>
          <p:cNvSpPr/>
          <p:nvPr/>
        </p:nvSpPr>
        <p:spPr>
          <a:xfrm>
            <a:off x="10600935" y="2833875"/>
            <a:ext cx="1020934" cy="10186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 by name</a:t>
            </a:r>
          </a:p>
        </p:txBody>
      </p:sp>
    </p:spTree>
    <p:extLst>
      <p:ext uri="{BB962C8B-B14F-4D97-AF65-F5344CB8AC3E}">
        <p14:creationId xmlns:p14="http://schemas.microsoft.com/office/powerpoint/2010/main" val="42684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2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174" y="15766"/>
            <a:ext cx="12223532" cy="684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19632"/>
            <a:ext cx="12262752" cy="94526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01035" y="4619632"/>
            <a:ext cx="5227425" cy="94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2638" y="4863288"/>
            <a:ext cx="4924926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INTRODUCTION</a:t>
            </a:r>
            <a:endParaRPr lang="en-US" sz="3200" dirty="0">
              <a:solidFill>
                <a:srgbClr val="C6CE2C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301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2667000" y="-2667000"/>
            <a:ext cx="6858000" cy="12192000"/>
          </a:xfrm>
          <a:prstGeom prst="triangle">
            <a:avLst>
              <a:gd name="adj" fmla="val 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2660176" y="-2660176"/>
            <a:ext cx="6871647" cy="12192002"/>
          </a:xfrm>
          <a:prstGeom prst="triangle">
            <a:avLst>
              <a:gd name="adj" fmla="val 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6200000">
            <a:off x="-878907" y="3075055"/>
            <a:ext cx="24111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Tw Cen MT Condensed" panose="020B0606020104020203" pitchFamily="34" charset="0"/>
              </a:rPr>
              <a:t>CONNECT.AE</a:t>
            </a:r>
            <a:endParaRPr lang="en-US" sz="4000" b="1" dirty="0">
              <a:latin typeface="Tw Cen MT Condensed" panose="020B0606020104020203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927881" y="210487"/>
            <a:ext cx="1342928" cy="135325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Discount &amp; Coupon</a:t>
            </a:r>
          </a:p>
        </p:txBody>
      </p:sp>
      <p:sp>
        <p:nvSpPr>
          <p:cNvPr id="15" name="Oval 14"/>
          <p:cNvSpPr/>
          <p:nvPr/>
        </p:nvSpPr>
        <p:spPr>
          <a:xfrm>
            <a:off x="7531956" y="5515774"/>
            <a:ext cx="1114567" cy="11233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Agency model</a:t>
            </a:r>
          </a:p>
        </p:txBody>
      </p:sp>
      <p:sp>
        <p:nvSpPr>
          <p:cNvPr id="16" name="Oval 15"/>
          <p:cNvSpPr/>
          <p:nvPr/>
        </p:nvSpPr>
        <p:spPr>
          <a:xfrm>
            <a:off x="8913775" y="4259142"/>
            <a:ext cx="1084998" cy="101868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Bargains</a:t>
            </a:r>
          </a:p>
        </p:txBody>
      </p:sp>
      <p:sp>
        <p:nvSpPr>
          <p:cNvPr id="17" name="Oval 16"/>
          <p:cNvSpPr/>
          <p:nvPr/>
        </p:nvSpPr>
        <p:spPr>
          <a:xfrm>
            <a:off x="10398379" y="4432020"/>
            <a:ext cx="1150094" cy="11782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 effect</a:t>
            </a:r>
          </a:p>
        </p:txBody>
      </p:sp>
      <p:sp>
        <p:nvSpPr>
          <p:cNvPr id="18" name="Oval 17"/>
          <p:cNvSpPr/>
          <p:nvPr/>
        </p:nvSpPr>
        <p:spPr>
          <a:xfrm>
            <a:off x="9898606" y="1692322"/>
            <a:ext cx="1404284" cy="14025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 revenue streams</a:t>
            </a:r>
          </a:p>
        </p:txBody>
      </p:sp>
      <p:sp>
        <p:nvSpPr>
          <p:cNvPr id="19" name="Oval 18"/>
          <p:cNvSpPr/>
          <p:nvPr/>
        </p:nvSpPr>
        <p:spPr>
          <a:xfrm>
            <a:off x="3816998" y="2061845"/>
            <a:ext cx="1611394" cy="160655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Increased visitors</a:t>
            </a:r>
          </a:p>
        </p:txBody>
      </p:sp>
      <p:sp>
        <p:nvSpPr>
          <p:cNvPr id="23" name="Oval 22"/>
          <p:cNvSpPr/>
          <p:nvPr/>
        </p:nvSpPr>
        <p:spPr>
          <a:xfrm>
            <a:off x="5547513" y="1248114"/>
            <a:ext cx="1645693" cy="164736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Recommendations </a:t>
            </a:r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on past search</a:t>
            </a:r>
          </a:p>
        </p:txBody>
      </p:sp>
      <p:sp>
        <p:nvSpPr>
          <p:cNvPr id="24" name="Oval 23"/>
          <p:cNvSpPr/>
          <p:nvPr/>
        </p:nvSpPr>
        <p:spPr>
          <a:xfrm>
            <a:off x="6529317" y="143873"/>
            <a:ext cx="1089482" cy="10905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Convenience</a:t>
            </a:r>
          </a:p>
        </p:txBody>
      </p:sp>
      <p:sp>
        <p:nvSpPr>
          <p:cNvPr id="25" name="Oval 24"/>
          <p:cNvSpPr/>
          <p:nvPr/>
        </p:nvSpPr>
        <p:spPr>
          <a:xfrm>
            <a:off x="579991" y="4745803"/>
            <a:ext cx="1199368" cy="120059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Algorithmic </a:t>
            </a:r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Search</a:t>
            </a:r>
          </a:p>
        </p:txBody>
      </p:sp>
      <p:sp>
        <p:nvSpPr>
          <p:cNvPr id="26" name="Oval 25"/>
          <p:cNvSpPr/>
          <p:nvPr/>
        </p:nvSpPr>
        <p:spPr>
          <a:xfrm>
            <a:off x="2406835" y="3447840"/>
            <a:ext cx="1289155" cy="129046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 mapping &amp; directions</a:t>
            </a:r>
          </a:p>
        </p:txBody>
      </p:sp>
      <p:sp>
        <p:nvSpPr>
          <p:cNvPr id="27" name="Oval 26"/>
          <p:cNvSpPr/>
          <p:nvPr/>
        </p:nvSpPr>
        <p:spPr>
          <a:xfrm>
            <a:off x="1084250" y="3126750"/>
            <a:ext cx="1127136" cy="11323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 sensitive results</a:t>
            </a:r>
          </a:p>
        </p:txBody>
      </p:sp>
      <p:sp>
        <p:nvSpPr>
          <p:cNvPr id="28" name="Oval 27"/>
          <p:cNvSpPr/>
          <p:nvPr/>
        </p:nvSpPr>
        <p:spPr>
          <a:xfrm>
            <a:off x="2375568" y="2045174"/>
            <a:ext cx="1048665" cy="104973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Brand Awareness</a:t>
            </a:r>
          </a:p>
        </p:txBody>
      </p:sp>
      <p:sp>
        <p:nvSpPr>
          <p:cNvPr id="29" name="Oval 28"/>
          <p:cNvSpPr/>
          <p:nvPr/>
        </p:nvSpPr>
        <p:spPr>
          <a:xfrm>
            <a:off x="856890" y="1434301"/>
            <a:ext cx="1186120" cy="11357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Improved Interactions</a:t>
            </a:r>
          </a:p>
        </p:txBody>
      </p:sp>
      <p:sp>
        <p:nvSpPr>
          <p:cNvPr id="30" name="Oval 29"/>
          <p:cNvSpPr/>
          <p:nvPr/>
        </p:nvSpPr>
        <p:spPr>
          <a:xfrm>
            <a:off x="368967" y="210487"/>
            <a:ext cx="1048665" cy="104973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Faster results</a:t>
            </a:r>
          </a:p>
        </p:txBody>
      </p:sp>
      <p:sp>
        <p:nvSpPr>
          <p:cNvPr id="31" name="Oval 30"/>
          <p:cNvSpPr/>
          <p:nvPr/>
        </p:nvSpPr>
        <p:spPr>
          <a:xfrm>
            <a:off x="2101989" y="352933"/>
            <a:ext cx="1048665" cy="104973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Aggregated reviews</a:t>
            </a:r>
          </a:p>
        </p:txBody>
      </p:sp>
      <p:sp>
        <p:nvSpPr>
          <p:cNvPr id="32" name="Oval 31"/>
          <p:cNvSpPr/>
          <p:nvPr/>
        </p:nvSpPr>
        <p:spPr>
          <a:xfrm>
            <a:off x="3766168" y="342619"/>
            <a:ext cx="1240522" cy="124178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Online reevations</a:t>
            </a:r>
          </a:p>
        </p:txBody>
      </p:sp>
      <p:sp>
        <p:nvSpPr>
          <p:cNvPr id="34" name="Oval 33"/>
          <p:cNvSpPr/>
          <p:nvPr/>
        </p:nvSpPr>
        <p:spPr>
          <a:xfrm>
            <a:off x="5559169" y="4684753"/>
            <a:ext cx="1635480" cy="1586643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Increased </a:t>
            </a:r>
            <a:r>
              <a:rPr lang="en-US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Revenue</a:t>
            </a:r>
            <a:endParaRPr lang="en-US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7535444" y="3126750"/>
            <a:ext cx="1215540" cy="115891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Merchant Models</a:t>
            </a:r>
          </a:p>
        </p:txBody>
      </p:sp>
      <p:sp>
        <p:nvSpPr>
          <p:cNvPr id="36" name="Oval 35"/>
          <p:cNvSpPr/>
          <p:nvPr/>
        </p:nvSpPr>
        <p:spPr>
          <a:xfrm>
            <a:off x="3392959" y="5384843"/>
            <a:ext cx="1187040" cy="11579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Localized advertisements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066781" y="3628019"/>
            <a:ext cx="878510" cy="1173045"/>
          </a:xfrm>
          <a:prstGeom prst="straightConnector1">
            <a:avLst/>
          </a:prstGeom>
          <a:ln w="508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50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2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174" y="15766"/>
            <a:ext cx="12223532" cy="684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19632"/>
            <a:ext cx="12262752" cy="94526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01035" y="4619632"/>
            <a:ext cx="5227425" cy="94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2638" y="4863288"/>
            <a:ext cx="4924926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SYSTEM ARCHITECTURE</a:t>
            </a:r>
            <a:endParaRPr lang="en-US" sz="3200" dirty="0">
              <a:solidFill>
                <a:srgbClr val="C6CE2C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664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38563" y="-1188428"/>
            <a:ext cx="4714873" cy="9945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07838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2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174" y="15766"/>
            <a:ext cx="12223532" cy="684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19632"/>
            <a:ext cx="12262752" cy="94526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01035" y="4619632"/>
            <a:ext cx="5227425" cy="94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2638" y="4863288"/>
            <a:ext cx="4924926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KEYWORD SEARCH</a:t>
            </a:r>
            <a:endParaRPr lang="en-US" sz="3200" dirty="0">
              <a:solidFill>
                <a:srgbClr val="C6CE2C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7366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4" name="Picture 3" descr="C:\Users\V10030\Downloads\keywordsearch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519113"/>
            <a:ext cx="5067300" cy="5819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91621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2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174" y="15766"/>
            <a:ext cx="12223532" cy="684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19632"/>
            <a:ext cx="12262752" cy="94526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01035" y="4619632"/>
            <a:ext cx="5227425" cy="94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2638" y="4863288"/>
            <a:ext cx="4924926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SYSTEM WORKFLOW</a:t>
            </a:r>
            <a:endParaRPr lang="en-US" sz="3200" dirty="0">
              <a:solidFill>
                <a:srgbClr val="C6CE2C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6139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5" name="Picture 4" descr="C:\Users\V10030\Downloads\connect dataflow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927" y="1696720"/>
            <a:ext cx="5732145" cy="3464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9945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2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174" y="15766"/>
            <a:ext cx="12223532" cy="684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19632"/>
            <a:ext cx="12262752" cy="94526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01035" y="4619632"/>
            <a:ext cx="5642199" cy="94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2638" y="4863288"/>
            <a:ext cx="5420444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APPLICATION ARCHITECTURE</a:t>
            </a:r>
            <a:endParaRPr lang="en-US" sz="3200" dirty="0">
              <a:solidFill>
                <a:srgbClr val="C6CE2C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6578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927" y="1739582"/>
            <a:ext cx="5732145" cy="3378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18289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2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174" y="15766"/>
            <a:ext cx="12223532" cy="684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19632"/>
            <a:ext cx="12262752" cy="94526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01035" y="4619632"/>
            <a:ext cx="5642199" cy="94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2638" y="4863288"/>
            <a:ext cx="5420444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DEVELOPMENT TOOLS</a:t>
            </a:r>
            <a:endParaRPr lang="en-US" sz="3200" dirty="0">
              <a:solidFill>
                <a:srgbClr val="C6CE2C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6770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30314" y="-1"/>
            <a:ext cx="4632123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Box 43"/>
          <p:cNvSpPr txBox="1"/>
          <p:nvPr/>
        </p:nvSpPr>
        <p:spPr>
          <a:xfrm>
            <a:off x="1364532" y="696085"/>
            <a:ext cx="2779092" cy="79166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>
                <a:solidFill>
                  <a:srgbClr val="A4D58B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Engaging digital experience by leveraging emergent technologies</a:t>
            </a:r>
          </a:p>
        </p:txBody>
      </p:sp>
      <p:sp>
        <p:nvSpPr>
          <p:cNvPr id="8" name="Text Box 43"/>
          <p:cNvSpPr txBox="1"/>
          <p:nvPr/>
        </p:nvSpPr>
        <p:spPr>
          <a:xfrm>
            <a:off x="1361468" y="5357680"/>
            <a:ext cx="2782155" cy="82250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>
                <a:solidFill>
                  <a:srgbClr val="DD93DF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Convenience: technology convergence &amp; </a:t>
            </a:r>
            <a:r>
              <a:rPr lang="en-US" sz="1500" b="1" dirty="0" smtClean="0">
                <a:solidFill>
                  <a:srgbClr val="DD93DF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Omni channel </a:t>
            </a:r>
            <a:r>
              <a:rPr lang="en-US" sz="1500" b="1" dirty="0">
                <a:solidFill>
                  <a:srgbClr val="DD93DF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experience</a:t>
            </a:r>
          </a:p>
        </p:txBody>
      </p:sp>
      <p:sp>
        <p:nvSpPr>
          <p:cNvPr id="9" name="Text Box 43"/>
          <p:cNvSpPr txBox="1"/>
          <p:nvPr/>
        </p:nvSpPr>
        <p:spPr>
          <a:xfrm>
            <a:off x="1363356" y="3775850"/>
            <a:ext cx="2780267" cy="78096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>
                <a:solidFill>
                  <a:srgbClr val="FF9F81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Increase customer retention through personalized interactions</a:t>
            </a:r>
          </a:p>
        </p:txBody>
      </p:sp>
      <p:sp>
        <p:nvSpPr>
          <p:cNvPr id="10" name="Text Box 43"/>
          <p:cNvSpPr txBox="1"/>
          <p:nvPr/>
        </p:nvSpPr>
        <p:spPr>
          <a:xfrm>
            <a:off x="1373812" y="2215379"/>
            <a:ext cx="2769811" cy="61797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500" b="1" dirty="0">
                <a:solidFill>
                  <a:srgbClr val="FCC86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User acquisition through innovative loyalty programs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1" y="541794"/>
            <a:ext cx="1097280" cy="1097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94" y="3607104"/>
            <a:ext cx="1097280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4" y="5217687"/>
            <a:ext cx="1097280" cy="1097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8" y="1949223"/>
            <a:ext cx="1097280" cy="10972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26" b="6635"/>
          <a:stretch/>
        </p:blipFill>
        <p:spPr>
          <a:xfrm rot="16200000">
            <a:off x="6881184" y="1547184"/>
            <a:ext cx="6858000" cy="376363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 rot="5400000">
            <a:off x="6876988" y="1552417"/>
            <a:ext cx="6867427" cy="3762595"/>
          </a:xfrm>
          <a:prstGeom prst="rect">
            <a:avLst/>
          </a:prstGeom>
          <a:solidFill>
            <a:srgbClr val="00B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565717" y="619068"/>
            <a:ext cx="3412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>
                    <a:lumMod val="95000"/>
                  </a:schemeClr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Project scope</a:t>
            </a:r>
            <a:endParaRPr lang="en-US" sz="4800" b="1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15869" y="1896016"/>
            <a:ext cx="3483712" cy="372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sz="16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 &amp; Develop and easy to maintain </a:t>
            </a:r>
            <a:r>
              <a:rPr lang="en-US" sz="1600" b="1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Hyper Local Search Engine </a:t>
            </a:r>
            <a:r>
              <a:rPr lang="en-US" sz="16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(with companion mobile app) that is capable of delivering  and adapting to large amounts of constantly changing information.  </a:t>
            </a:r>
            <a:endParaRPr lang="en-US" sz="1600" b="1" dirty="0" smtClean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ts val="2600"/>
              </a:lnSpc>
            </a:pPr>
            <a:endParaRPr lang="en-US" sz="1600" b="1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ts val="26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Site </a:t>
            </a:r>
            <a:r>
              <a:rPr lang="en-US" sz="16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shall be  integrated with CMS to manage &amp; publish static content using an industry standard approval workflow.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45820" y="1760561"/>
            <a:ext cx="399780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45820" y="3332329"/>
            <a:ext cx="399780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45820" y="4979521"/>
            <a:ext cx="399780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45820" y="6551288"/>
            <a:ext cx="399780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45820" y="330180"/>
            <a:ext cx="399780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571998" y="-27749"/>
            <a:ext cx="3850113" cy="6849355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91" r="29995"/>
          <a:stretch/>
        </p:blipFill>
        <p:spPr>
          <a:xfrm>
            <a:off x="4584879" y="-27749"/>
            <a:ext cx="3850784" cy="689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54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91" r="29995"/>
          <a:stretch/>
        </p:blipFill>
        <p:spPr>
          <a:xfrm>
            <a:off x="-30313" y="0"/>
            <a:ext cx="5535764" cy="689517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662737" y="974004"/>
            <a:ext cx="5305425" cy="4902200"/>
            <a:chOff x="3443287" y="974004"/>
            <a:chExt cx="5305425" cy="4902200"/>
          </a:xfrm>
        </p:grpSpPr>
        <p:pic>
          <p:nvPicPr>
            <p:cNvPr id="5" name="Picture 4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287" y="974004"/>
              <a:ext cx="5305425" cy="4902200"/>
            </a:xfrm>
            <a:prstGeom prst="rect">
              <a:avLst/>
            </a:prstGeom>
          </p:spPr>
        </p:pic>
        <p:sp>
          <p:nvSpPr>
            <p:cNvPr id="6" name="Text Box 39"/>
            <p:cNvSpPr txBox="1"/>
            <p:nvPr/>
          </p:nvSpPr>
          <p:spPr>
            <a:xfrm>
              <a:off x="3948113" y="1804987"/>
              <a:ext cx="1004888" cy="328613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Angular</a:t>
              </a:r>
              <a:endPara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7" name="Text Box 40"/>
            <p:cNvSpPr txBox="1"/>
            <p:nvPr/>
          </p:nvSpPr>
          <p:spPr>
            <a:xfrm>
              <a:off x="3757612" y="4186238"/>
              <a:ext cx="1571625" cy="966787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NodeJS</a:t>
              </a:r>
              <a:r>
                <a:rPr lang="en-US" sz="16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Express, MongoDB</a:t>
              </a:r>
            </a:p>
          </p:txBody>
        </p:sp>
        <p:sp>
          <p:nvSpPr>
            <p:cNvPr id="8" name="Text Box 41"/>
            <p:cNvSpPr txBox="1"/>
            <p:nvPr/>
          </p:nvSpPr>
          <p:spPr>
            <a:xfrm>
              <a:off x="7072312" y="4943474"/>
              <a:ext cx="1476375" cy="657225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HTML / CSS3/ </a:t>
              </a:r>
              <a:r>
                <a:rPr 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Jquery</a:t>
              </a:r>
              <a:endPara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-30313" y="-1"/>
            <a:ext cx="5535764" cy="6895178"/>
          </a:xfrm>
          <a:prstGeom prst="rect">
            <a:avLst/>
          </a:prstGeom>
          <a:solidFill>
            <a:srgbClr val="136F63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52537" y="787274"/>
            <a:ext cx="425291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Development </a:t>
            </a:r>
            <a:r>
              <a:rPr lang="en-US" b="1" dirty="0">
                <a:solidFill>
                  <a:srgbClr val="FFC00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Tools</a:t>
            </a:r>
          </a:p>
          <a:p>
            <a:endParaRPr lang="en-US" sz="1500" b="1" dirty="0">
              <a:solidFill>
                <a:srgbClr val="A4D58B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C00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MVC, Angular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C00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NodeJS, Express JS, MongoDB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C00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HTML / CSS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C00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Ajax, JavaScript, JQuery</a:t>
            </a:r>
          </a:p>
          <a:p>
            <a:endParaRPr lang="en-US" sz="1500" b="1" dirty="0">
              <a:solidFill>
                <a:srgbClr val="A4D58B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  <a:p>
            <a:r>
              <a:rPr lang="en-US" b="1" dirty="0">
                <a:solidFill>
                  <a:srgbClr val="41EAD4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Minimum </a:t>
            </a:r>
            <a:r>
              <a:rPr lang="en-US" b="1" dirty="0">
                <a:solidFill>
                  <a:srgbClr val="41EAD4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Web </a:t>
            </a:r>
            <a:r>
              <a:rPr lang="en-US" b="1" dirty="0">
                <a:solidFill>
                  <a:srgbClr val="41EAD4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Hosting</a:t>
            </a:r>
            <a:endParaRPr lang="en-US" b="1" dirty="0">
              <a:solidFill>
                <a:srgbClr val="41EAD4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  <a:p>
            <a:endParaRPr lang="en-US" sz="1500" b="1" dirty="0">
              <a:solidFill>
                <a:srgbClr val="A4D58B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1EAD4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OctaCore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1EAD4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RAM: 32 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1EAD4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MongoDB Enterprise Advanced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1EAD4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Disk Space: 1 TB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1EAD4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Monthly Bandwidth: 20 TB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41EAD4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Web site Server Software –  Apache</a:t>
            </a:r>
          </a:p>
          <a:p>
            <a:endParaRPr lang="en-US" sz="1500" b="1" dirty="0">
              <a:solidFill>
                <a:srgbClr val="A4D58B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  <a:p>
            <a:r>
              <a:rPr lang="en-US" b="1" dirty="0">
                <a:solidFill>
                  <a:srgbClr val="FFFF0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Browser Compatibility</a:t>
            </a:r>
          </a:p>
          <a:p>
            <a:r>
              <a:rPr lang="en-US" sz="1500" b="1" dirty="0">
                <a:solidFill>
                  <a:srgbClr val="A4D58B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0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Chrome version: 56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0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Firefox version: 51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0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Edge version: 39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FF00"/>
                </a:solidFill>
                <a:latin typeface="Aller Light" panose="0200050300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Safari version 10.1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9308" y="232012"/>
            <a:ext cx="11613148" cy="6373505"/>
          </a:xfrm>
          <a:prstGeom prst="rect">
            <a:avLst/>
          </a:prstGeom>
          <a:noFill/>
          <a:ln w="127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6304" y="693740"/>
            <a:ext cx="560527" cy="56052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37269" y="2322515"/>
            <a:ext cx="560527" cy="560527"/>
          </a:xfrm>
          <a:prstGeom prst="ellipse">
            <a:avLst/>
          </a:prstGeom>
          <a:solidFill>
            <a:srgbClr val="41E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7269" y="4436992"/>
            <a:ext cx="560527" cy="560527"/>
          </a:xfrm>
          <a:prstGeom prst="ellipse">
            <a:avLst/>
          </a:prstGeom>
          <a:solidFill>
            <a:srgbClr val="F1F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861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263166" y="751879"/>
            <a:ext cx="7507736" cy="5165353"/>
            <a:chOff x="1735132" y="223845"/>
            <a:chExt cx="7507736" cy="5165353"/>
          </a:xfrm>
        </p:grpSpPr>
        <p:sp>
          <p:nvSpPr>
            <p:cNvPr id="5" name="TextBox 4"/>
            <p:cNvSpPr txBox="1"/>
            <p:nvPr/>
          </p:nvSpPr>
          <p:spPr>
            <a:xfrm>
              <a:off x="1735132" y="223845"/>
              <a:ext cx="88375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0" spc="-15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[</a:t>
              </a:r>
              <a:endParaRPr lang="en-US" sz="30000" spc="8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 rot="10800000">
              <a:off x="8359112" y="680217"/>
              <a:ext cx="88375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0" spc="-15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[</a:t>
              </a:r>
              <a:endParaRPr lang="en-US" sz="30000" spc="85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70559" y="982925"/>
              <a:ext cx="5778311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900" spc="-300" dirty="0" smtClean="0">
                  <a:solidFill>
                    <a:srgbClr val="C6CE2C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Q</a:t>
              </a:r>
              <a:r>
                <a:rPr lang="en-US" sz="23900" spc="-300" dirty="0" smtClean="0">
                  <a:solidFill>
                    <a:srgbClr val="FFC00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en-US" sz="23900" spc="-300" dirty="0" smtClean="0">
                  <a:solidFill>
                    <a:srgbClr val="C6CE2C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</a:t>
              </a:r>
              <a:endParaRPr lang="en-US" sz="9600" spc="-300" dirty="0">
                <a:solidFill>
                  <a:srgbClr val="C6CE2C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51584" y="2180696"/>
              <a:ext cx="11046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spc="-300" dirty="0" smtClean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nd</a:t>
              </a:r>
              <a:endParaRPr lang="en-US" sz="3600" b="1" spc="-3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59308" y="232012"/>
            <a:ext cx="11613148" cy="6373505"/>
          </a:xfrm>
          <a:prstGeom prst="rect">
            <a:avLst/>
          </a:prstGeom>
          <a:noFill/>
          <a:ln w="127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6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125435" y="6355592"/>
            <a:ext cx="3874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Aller" panose="02000503030000020004" pitchFamily="2" charset="0"/>
              </a:rPr>
              <a:t>© </a:t>
            </a:r>
            <a:r>
              <a:rPr lang="en-IN" sz="1000" dirty="0" smtClean="0">
                <a:solidFill>
                  <a:prstClr val="white">
                    <a:lumMod val="85000"/>
                  </a:prstClr>
                </a:solidFill>
                <a:latin typeface="Aller" panose="02000503030000020004" pitchFamily="2" charset="0"/>
              </a:rPr>
              <a:t>1999-</a:t>
            </a:r>
            <a:r>
              <a:rPr lang="en-IN" sz="1000" dirty="0" smtClean="0">
                <a:solidFill>
                  <a:prstClr val="white">
                    <a:lumMod val="85000"/>
                  </a:prstClr>
                </a:solidFill>
                <a:latin typeface="Aller" panose="0200050303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2017. </a:t>
            </a:r>
            <a:r>
              <a:rPr lang="en-IN" sz="1000" dirty="0">
                <a:solidFill>
                  <a:prstClr val="white">
                    <a:lumMod val="85000"/>
                  </a:prstClr>
                </a:solidFill>
                <a:latin typeface="Aller" panose="0200050303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All Rights  </a:t>
            </a:r>
            <a:r>
              <a:rPr lang="en-IN" sz="1000" dirty="0" smtClean="0">
                <a:solidFill>
                  <a:prstClr val="white">
                    <a:lumMod val="85000"/>
                  </a:prstClr>
                </a:solidFill>
                <a:latin typeface="Aller" panose="02000503030000020004" pitchFamily="2" charset="0"/>
                <a:ea typeface="Gungsuh" panose="02030600000101010101" pitchFamily="18" charset="-127"/>
                <a:cs typeface="Open Sans Semibold" panose="020B0706030804020204" pitchFamily="34" charset="0"/>
              </a:rPr>
              <a:t>Reserved. Verbanet Technologies LLC.</a:t>
            </a:r>
            <a:endParaRPr lang="en-US" sz="1000" dirty="0">
              <a:solidFill>
                <a:prstClr val="white">
                  <a:lumMod val="85000"/>
                </a:prstClr>
              </a:solidFill>
              <a:latin typeface="Aller" panose="0200050303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-606056" y="2311216"/>
            <a:ext cx="7326896" cy="1581912"/>
          </a:xfrm>
          <a:prstGeom prst="parallelogram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Parallelogram 16"/>
          <p:cNvSpPr/>
          <p:nvPr/>
        </p:nvSpPr>
        <p:spPr>
          <a:xfrm>
            <a:off x="5504688" y="3037610"/>
            <a:ext cx="7534656" cy="1581912"/>
          </a:xfrm>
          <a:prstGeom prst="parallelogram">
            <a:avLst/>
          </a:prstGeom>
          <a:solidFill>
            <a:srgbClr val="FFC00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5665" y="2632812"/>
            <a:ext cx="4062169" cy="938719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500" spc="300" dirty="0">
                <a:solidFill>
                  <a:prstClr val="white">
                    <a:lumMod val="85000"/>
                  </a:prstClr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Thank You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12644" y="3529332"/>
            <a:ext cx="3295934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Bebas Neue" panose="020B0606020202050201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www.verbat.com</a:t>
            </a:r>
            <a:endParaRPr lang="en-US" sz="3600" dirty="0">
              <a:solidFill>
                <a:prstClr val="black">
                  <a:lumMod val="95000"/>
                  <a:lumOff val="5000"/>
                </a:prstClr>
              </a:solidFill>
              <a:latin typeface="Bebas Neue" panose="020B0606020202050201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9308" y="232012"/>
            <a:ext cx="11613148" cy="6373505"/>
          </a:xfrm>
          <a:prstGeom prst="rect">
            <a:avLst/>
          </a:prstGeom>
          <a:noFill/>
          <a:ln w="12700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8044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2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174" y="15766"/>
            <a:ext cx="12223532" cy="684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19632"/>
            <a:ext cx="12262752" cy="94526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01035" y="4619632"/>
            <a:ext cx="5227425" cy="94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2638" y="4863288"/>
            <a:ext cx="4924926" cy="56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PLATFORM STAKEHOLDERS</a:t>
            </a:r>
            <a:endParaRPr lang="en-US" sz="3200" dirty="0">
              <a:solidFill>
                <a:srgbClr val="C6CE2C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562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93" y="1"/>
            <a:ext cx="12233428" cy="68830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9911" y="1083032"/>
            <a:ext cx="1693192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4000" spc="-150" dirty="0">
                <a:solidFill>
                  <a:srgbClr val="FFD140"/>
                </a:solidFill>
                <a:latin typeface="Tw Cen MT Condensed" panose="020B0606020104020203" pitchFamily="34" charset="0"/>
              </a:rPr>
              <a:t>The</a:t>
            </a:r>
            <a:r>
              <a:rPr lang="en-US" sz="4000" spc="-150" dirty="0">
                <a:solidFill>
                  <a:schemeClr val="bg2"/>
                </a:solidFill>
                <a:latin typeface="Tw Cen MT Condensed" panose="020B0606020104020203" pitchFamily="34" charset="0"/>
              </a:rPr>
              <a:t> Public</a:t>
            </a:r>
          </a:p>
        </p:txBody>
      </p:sp>
      <p:sp>
        <p:nvSpPr>
          <p:cNvPr id="12" name="Oval 11"/>
          <p:cNvSpPr/>
          <p:nvPr/>
        </p:nvSpPr>
        <p:spPr>
          <a:xfrm>
            <a:off x="2264535" y="3250975"/>
            <a:ext cx="450761" cy="450761"/>
          </a:xfrm>
          <a:prstGeom prst="ellipse">
            <a:avLst/>
          </a:prstGeom>
          <a:solidFill>
            <a:srgbClr val="D34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endParaRPr lang="en-US" b="1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723761" y="3080864"/>
            <a:ext cx="450761" cy="450761"/>
          </a:xfrm>
          <a:prstGeom prst="ellipse">
            <a:avLst/>
          </a:prstGeom>
          <a:solidFill>
            <a:srgbClr val="018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en-US" b="1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01402" y="3250975"/>
            <a:ext cx="450761" cy="450761"/>
          </a:xfrm>
          <a:prstGeom prst="ellipse">
            <a:avLst/>
          </a:prstGeom>
          <a:solidFill>
            <a:srgbClr val="F99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  <a:endParaRPr lang="en-US" b="1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625502" y="3106087"/>
            <a:ext cx="450761" cy="450761"/>
          </a:xfrm>
          <a:prstGeom prst="ellipse">
            <a:avLst/>
          </a:prstGeom>
          <a:solidFill>
            <a:srgbClr val="A9B8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  <a:endParaRPr lang="en-US" b="1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148725" y="3241315"/>
            <a:ext cx="450761" cy="450761"/>
          </a:xfrm>
          <a:prstGeom prst="ellipse">
            <a:avLst/>
          </a:prstGeom>
          <a:solidFill>
            <a:srgbClr val="8F8D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  <a:endParaRPr lang="en-US" b="1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9561074" y="3080864"/>
            <a:ext cx="450761" cy="450761"/>
          </a:xfrm>
          <a:prstGeom prst="ellipse">
            <a:avLst/>
          </a:prstGeom>
          <a:solidFill>
            <a:srgbClr val="F1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</a:t>
            </a:r>
            <a:endParaRPr lang="en-US" b="1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1788344" y="3158413"/>
            <a:ext cx="4924926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PLATFORM</a:t>
            </a:r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 </a:t>
            </a:r>
            <a:r>
              <a:rPr lang="en-US" sz="4000" b="1" dirty="0" smtClean="0">
                <a:solidFill>
                  <a:schemeClr val="bg1">
                    <a:lumMod val="95000"/>
                  </a:schemeClr>
                </a:solidFill>
                <a:latin typeface="Tw Cen MT Condensed" panose="020B0606020104020203" pitchFamily="34" charset="0"/>
              </a:rPr>
              <a:t>STAKEHOLDERS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66530" y="5458139"/>
            <a:ext cx="2409233" cy="433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4000" spc="-150" dirty="0">
                <a:solidFill>
                  <a:srgbClr val="FFD140"/>
                </a:solidFill>
                <a:latin typeface="Tw Cen MT Condensed" panose="020B0606020104020203" pitchFamily="34" charset="0"/>
              </a:rPr>
              <a:t>The</a:t>
            </a:r>
            <a:r>
              <a:rPr lang="en-US" sz="4000" spc="-150" dirty="0">
                <a:solidFill>
                  <a:schemeClr val="bg2"/>
                </a:solidFill>
                <a:latin typeface="Tw Cen MT Condensed" panose="020B0606020104020203" pitchFamily="34" charset="0"/>
              </a:rPr>
              <a:t> </a:t>
            </a:r>
            <a:r>
              <a:rPr lang="en-US" sz="4000" spc="-150" dirty="0" smtClean="0">
                <a:solidFill>
                  <a:schemeClr val="bg2"/>
                </a:solidFill>
                <a:latin typeface="Tw Cen MT Condensed" panose="020B0606020104020203" pitchFamily="34" charset="0"/>
              </a:rPr>
              <a:t>Advertisers</a:t>
            </a:r>
            <a:endParaRPr lang="en-US" sz="4000" spc="-150" dirty="0">
              <a:solidFill>
                <a:schemeClr val="bg2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47966" y="5501623"/>
            <a:ext cx="3298654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4000" spc="-150" dirty="0">
                <a:solidFill>
                  <a:srgbClr val="FFD140"/>
                </a:solidFill>
                <a:latin typeface="Tw Cen MT Condensed" panose="020B0606020104020203" pitchFamily="34" charset="0"/>
              </a:rPr>
              <a:t>The</a:t>
            </a:r>
            <a:r>
              <a:rPr lang="en-US" sz="4000" spc="-150" dirty="0">
                <a:solidFill>
                  <a:schemeClr val="bg2"/>
                </a:solidFill>
                <a:latin typeface="Tw Cen MT Condensed" panose="020B0606020104020203" pitchFamily="34" charset="0"/>
              </a:rPr>
              <a:t> </a:t>
            </a:r>
            <a:r>
              <a:rPr lang="en-US" sz="4000" spc="-150" dirty="0" smtClean="0">
                <a:solidFill>
                  <a:schemeClr val="bg2"/>
                </a:solidFill>
                <a:latin typeface="Tw Cen MT Condensed" panose="020B0606020104020203" pitchFamily="34" charset="0"/>
              </a:rPr>
              <a:t>Editors/Publishers</a:t>
            </a:r>
            <a:endParaRPr lang="en-US" sz="4000" spc="-150" dirty="0">
              <a:solidFill>
                <a:schemeClr val="bg2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743575" y="5512330"/>
            <a:ext cx="2884754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4000" spc="-150" dirty="0">
                <a:solidFill>
                  <a:srgbClr val="FFD140"/>
                </a:solidFill>
                <a:latin typeface="Tw Cen MT Condensed" panose="020B0606020104020203" pitchFamily="34" charset="0"/>
              </a:rPr>
              <a:t>The</a:t>
            </a:r>
            <a:r>
              <a:rPr lang="en-US" sz="4000" spc="-150" dirty="0">
                <a:solidFill>
                  <a:schemeClr val="bg2"/>
                </a:solidFill>
                <a:latin typeface="Tw Cen MT Condensed" panose="020B0606020104020203" pitchFamily="34" charset="0"/>
              </a:rPr>
              <a:t> </a:t>
            </a:r>
            <a:r>
              <a:rPr lang="en-US" sz="4000" spc="-150" dirty="0" smtClean="0">
                <a:solidFill>
                  <a:schemeClr val="bg2"/>
                </a:solidFill>
                <a:latin typeface="Tw Cen MT Condensed" panose="020B0606020104020203" pitchFamily="34" charset="0"/>
              </a:rPr>
              <a:t>System Admin</a:t>
            </a:r>
            <a:endParaRPr lang="en-US" sz="4000" spc="-150" dirty="0">
              <a:solidFill>
                <a:schemeClr val="bg2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169488" y="1090498"/>
            <a:ext cx="2409233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sz="4000" spc="-150" dirty="0">
                <a:solidFill>
                  <a:srgbClr val="FFD140"/>
                </a:solidFill>
                <a:latin typeface="Tw Cen MT Condensed" panose="020B0606020104020203" pitchFamily="34" charset="0"/>
              </a:rPr>
              <a:t>The</a:t>
            </a:r>
            <a:r>
              <a:rPr lang="en-US" sz="4000" spc="-150" dirty="0">
                <a:solidFill>
                  <a:schemeClr val="bg2"/>
                </a:solidFill>
                <a:latin typeface="Tw Cen MT Condensed" panose="020B0606020104020203" pitchFamily="34" charset="0"/>
              </a:rPr>
              <a:t> </a:t>
            </a:r>
            <a:r>
              <a:rPr lang="en-US" sz="4000" spc="-150" dirty="0" smtClean="0">
                <a:solidFill>
                  <a:schemeClr val="bg2"/>
                </a:solidFill>
                <a:latin typeface="Tw Cen MT Condensed" panose="020B0606020104020203" pitchFamily="34" charset="0"/>
              </a:rPr>
              <a:t>Copywriters</a:t>
            </a:r>
            <a:endParaRPr lang="en-US" sz="4000" spc="-150" dirty="0">
              <a:solidFill>
                <a:schemeClr val="bg2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50566" y="1079791"/>
            <a:ext cx="1533386" cy="433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4000" spc="-150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Etisalat</a:t>
            </a:r>
            <a:endParaRPr lang="en-US" sz="4000" spc="-150" dirty="0">
              <a:solidFill>
                <a:srgbClr val="C6CE2C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6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42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45174" y="15766"/>
            <a:ext cx="12223532" cy="6842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619632"/>
            <a:ext cx="12262752" cy="945260"/>
          </a:xfrm>
          <a:prstGeom prst="rect">
            <a:avLst/>
          </a:prstGeom>
          <a:solidFill>
            <a:srgbClr val="78A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201035" y="4619632"/>
            <a:ext cx="5564926" cy="9452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32637" y="4863288"/>
            <a:ext cx="5317413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FUNCTIONAL SPECIFICATION</a:t>
            </a:r>
            <a:endParaRPr lang="en-US" sz="3200" dirty="0">
              <a:solidFill>
                <a:srgbClr val="C6CE2C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627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12175103" cy="68502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746" y="10524"/>
            <a:ext cx="6481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C6CE2C"/>
                </a:solidFill>
                <a:latin typeface="Tw Cen MT Condensed" panose="020B0606020104020203" pitchFamily="34" charset="0"/>
              </a:rPr>
              <a:t>WEBSITE FUNCTIONAL </a:t>
            </a:r>
            <a:r>
              <a:rPr lang="en-US" sz="4000" dirty="0" smtClean="0">
                <a:solidFill>
                  <a:prstClr val="white">
                    <a:lumMod val="75000"/>
                  </a:prstClr>
                </a:solidFill>
                <a:latin typeface="Tw Cen MT Condensed" panose="020B0606020104020203" pitchFamily="34" charset="0"/>
              </a:rPr>
              <a:t>REQUIREMENTS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4391447" y="1181407"/>
            <a:ext cx="599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00B05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997726" y="1096768"/>
            <a:ext cx="328386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dirty="0">
                <a:solidFill>
                  <a:srgbClr val="00B05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Home </a:t>
            </a:r>
            <a:r>
              <a:rPr lang="en-US" dirty="0" smtClean="0">
                <a:solidFill>
                  <a:srgbClr val="00B05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page</a:t>
            </a:r>
            <a:br>
              <a:rPr lang="en-US" dirty="0" smtClean="0">
                <a:solidFill>
                  <a:srgbClr val="00B05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dirty="0" smtClean="0">
                <a:solidFill>
                  <a:srgbClr val="00B05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Inspiration yellowpages.com, connect.ae)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09051" y="4054982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w Cen MT Condensed" panose="020B0606020104020203" pitchFamily="34" charset="0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>
          <a:xfrm>
            <a:off x="1225761" y="3381018"/>
            <a:ext cx="3055829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2600"/>
              </a:lnSpc>
            </a:pPr>
            <a:r>
              <a:rPr lang="en-US" sz="2400" b="1" dirty="0">
                <a:solidFill>
                  <a:srgbClr val="C1292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Home </a:t>
            </a:r>
            <a:r>
              <a:rPr lang="en-US" sz="2400" b="1" dirty="0" smtClean="0">
                <a:solidFill>
                  <a:srgbClr val="C1292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page </a:t>
            </a:r>
            <a:br>
              <a:rPr lang="en-US" sz="2400" b="1" dirty="0" smtClean="0">
                <a:solidFill>
                  <a:srgbClr val="C1292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2400" b="1" dirty="0" smtClean="0">
                <a:solidFill>
                  <a:srgbClr val="C1292E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Section</a:t>
            </a:r>
            <a:endParaRPr lang="en-US" sz="2800" b="1" dirty="0">
              <a:solidFill>
                <a:srgbClr val="C1292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70287" y="2494043"/>
            <a:ext cx="5312127" cy="3598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Time sensitive adverts &amp; promotions 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Featured </a:t>
            </a:r>
            <a:r>
              <a:rPr lang="en-US" dirty="0" smtClean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company, Mobile </a:t>
            </a: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 Download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Header Logo</a:t>
            </a: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language Selection, login, Signup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Footer (links managed by admin)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About Us, Contact, </a:t>
            </a:r>
            <a:r>
              <a:rPr lang="en-US" dirty="0" smtClean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Advertise, Help</a:t>
            </a: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Privacy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Terms of use, Frequent Searches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Feedback, Site </a:t>
            </a:r>
            <a:r>
              <a:rPr lang="en-US" dirty="0" smtClean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Map, Hamburger </a:t>
            </a: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Menu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Newsletter signup, Dynamic image behind search bar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2C0C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Social media links, Search Bar (location enable option + Map view results option)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434439" y="2876310"/>
            <a:ext cx="0" cy="3053269"/>
          </a:xfrm>
          <a:prstGeom prst="line">
            <a:avLst/>
          </a:prstGeom>
          <a:ln>
            <a:solidFill>
              <a:srgbClr val="F2C0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503047" y="1356708"/>
            <a:ext cx="2742421" cy="75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400" dirty="0" smtClean="0">
                <a:solidFill>
                  <a:srgbClr val="D581C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English &amp; Arabic Language</a:t>
            </a:r>
            <a:endParaRPr lang="en-US" sz="2800" dirty="0">
              <a:solidFill>
                <a:srgbClr val="D581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16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020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CC860"/>
              </a:solidFill>
              <a:latin typeface="Aller Light" panose="02000503000000020004" pitchFamily="2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" y="0"/>
            <a:ext cx="12175103" cy="68502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04888" y="813432"/>
            <a:ext cx="2649692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400" dirty="0" smtClean="0">
                <a:solidFill>
                  <a:srgbClr val="BB961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Company Profile</a:t>
            </a:r>
            <a:endParaRPr lang="en-US" sz="2800" dirty="0">
              <a:solidFill>
                <a:srgbClr val="BB961D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08632" y="371738"/>
            <a:ext cx="45762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B961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Dynamic sections based of membership type. Sections suppressed for non-privileged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BB961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Detailed profile pages similar to Yellow Pages company directory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622590" y="564646"/>
            <a:ext cx="599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BB961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</a:t>
            </a:r>
            <a:endParaRPr lang="en-US" sz="5400" b="1" dirty="0">
              <a:solidFill>
                <a:srgbClr val="BB961D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393561" y="470537"/>
            <a:ext cx="1068955" cy="1068955"/>
          </a:xfrm>
          <a:prstGeom prst="ellipse">
            <a:avLst/>
          </a:prstGeom>
          <a:noFill/>
          <a:ln>
            <a:solidFill>
              <a:srgbClr val="9072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66259" y="294464"/>
            <a:ext cx="0" cy="1649499"/>
          </a:xfrm>
          <a:prstGeom prst="line">
            <a:avLst/>
          </a:prstGeom>
          <a:ln>
            <a:solidFill>
              <a:srgbClr val="BB96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730030" y="2406486"/>
            <a:ext cx="285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4</a:t>
            </a:r>
            <a:endParaRPr lang="en-US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53189" y="2586795"/>
            <a:ext cx="3640817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n-US" sz="2400" dirty="0" smtClean="0">
                <a:solidFill>
                  <a:srgbClr val="D581CB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Page Details (Tabbed)</a:t>
            </a:r>
            <a:endParaRPr lang="en-US" sz="2800" dirty="0">
              <a:solidFill>
                <a:srgbClr val="D581CB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1792" y="4622373"/>
            <a:ext cx="2417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Open Sans Light" panose="020B0306030504020204" pitchFamily="34" charset="0"/>
                <a:ea typeface="Times New Roman" panose="02020603050405020304" pitchFamily="18" charset="0"/>
              </a:rPr>
              <a:t>Business Details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86637" y="5895235"/>
            <a:ext cx="1425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Open Sans Light" panose="020B0306030504020204" pitchFamily="34" charset="0"/>
                <a:ea typeface="Times New Roman" panose="02020603050405020304" pitchFamily="18" charset="0"/>
              </a:rPr>
              <a:t>Coupons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98784" y="4412005"/>
            <a:ext cx="1138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Open Sans Light" panose="020B0306030504020204" pitchFamily="34" charset="0"/>
              </a:rPr>
              <a:t>Gallery</a:t>
            </a: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854982" y="6058384"/>
            <a:ext cx="1267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</a:rPr>
              <a:t>Reviews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Heptagon 17"/>
          <p:cNvSpPr/>
          <p:nvPr/>
        </p:nvSpPr>
        <p:spPr>
          <a:xfrm>
            <a:off x="1682342" y="5089130"/>
            <a:ext cx="725543" cy="725543"/>
          </a:xfrm>
          <a:prstGeom prst="heptagon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5</a:t>
            </a:r>
            <a:endParaRPr lang="en-US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19" name="Heptagon 18"/>
          <p:cNvSpPr/>
          <p:nvPr/>
        </p:nvSpPr>
        <p:spPr>
          <a:xfrm>
            <a:off x="4742909" y="5039155"/>
            <a:ext cx="725543" cy="725543"/>
          </a:xfrm>
          <a:prstGeom prst="hept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6</a:t>
            </a:r>
            <a:endParaRPr lang="en-US" b="1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0" name="Heptagon 19"/>
          <p:cNvSpPr/>
          <p:nvPr/>
        </p:nvSpPr>
        <p:spPr>
          <a:xfrm>
            <a:off x="8505238" y="4994192"/>
            <a:ext cx="725543" cy="725543"/>
          </a:xfrm>
          <a:prstGeom prst="heptagon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w Cen MT Condensed" panose="020B0606020104020203" pitchFamily="34" charset="0"/>
              </a:rPr>
              <a:t>7</a:t>
            </a:r>
            <a:endParaRPr lang="en-US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21" name="Heptagon 20"/>
          <p:cNvSpPr/>
          <p:nvPr/>
        </p:nvSpPr>
        <p:spPr>
          <a:xfrm>
            <a:off x="10488585" y="4994191"/>
            <a:ext cx="725543" cy="725543"/>
          </a:xfrm>
          <a:prstGeom prst="heptagon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w Cen MT Condensed" panose="020B0606020104020203" pitchFamily="34" charset="0"/>
              </a:rPr>
              <a:t>8</a:t>
            </a:r>
            <a:endParaRPr lang="en-US" b="1" dirty="0">
              <a:solidFill>
                <a:schemeClr val="tx1"/>
              </a:solidFill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208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2369</TotalTime>
  <Words>1141</Words>
  <Application>Microsoft Office PowerPoint</Application>
  <PresentationFormat>Widescreen</PresentationFormat>
  <Paragraphs>341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Gungsuh</vt:lpstr>
      <vt:lpstr>Aller</vt:lpstr>
      <vt:lpstr>Aller Light</vt:lpstr>
      <vt:lpstr>Arial</vt:lpstr>
      <vt:lpstr>Bebas Neue</vt:lpstr>
      <vt:lpstr>Calibri</vt:lpstr>
      <vt:lpstr>Calibri Light</vt:lpstr>
      <vt:lpstr>Open Sans</vt:lpstr>
      <vt:lpstr>Open Sans Extrabold</vt:lpstr>
      <vt:lpstr>Open Sans Light</vt:lpstr>
      <vt:lpstr>Open Sans Semibold</vt:lpstr>
      <vt:lpstr>Times New Roman</vt:lpstr>
      <vt:lpstr>Tw Cen MT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Shibu-Verbat</dc:creator>
  <cp:lastModifiedBy>Shibu</cp:lastModifiedBy>
  <cp:revision>484</cp:revision>
  <dcterms:created xsi:type="dcterms:W3CDTF">2017-06-16T08:55:02Z</dcterms:created>
  <dcterms:modified xsi:type="dcterms:W3CDTF">2017-07-07T16:39:52Z</dcterms:modified>
</cp:coreProperties>
</file>